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7" r:id="rId2"/>
    <p:sldId id="276" r:id="rId3"/>
    <p:sldId id="277" r:id="rId4"/>
    <p:sldId id="278" r:id="rId5"/>
    <p:sldId id="279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cretariat" initials="MINEC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8F3FF"/>
    <a:srgbClr val="D6F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9527" autoAdjust="0"/>
  </p:normalViewPr>
  <p:slideViewPr>
    <p:cSldViewPr snapToGrid="0">
      <p:cViewPr>
        <p:scale>
          <a:sx n="80" d="100"/>
          <a:sy n="80" d="100"/>
        </p:scale>
        <p:origin x="-1908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6F4B9-EC6E-4BC7-BDF2-4AAC21A4C4A3}" type="datetimeFigureOut">
              <a:rPr lang="es-ES" smtClean="0"/>
              <a:pPr/>
              <a:t>27/06/2019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0B814-D821-4AE2-A9E3-37BF48724754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9081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0B814-D821-4AE2-A9E3-37BF48724754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5380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0B814-D821-4AE2-A9E3-37BF48724754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5380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0B814-D821-4AE2-A9E3-37BF48724754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5380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0B814-D821-4AE2-A9E3-37BF48724754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538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3060000"/>
            <a:ext cx="9144000" cy="381454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1990" y="3849472"/>
            <a:ext cx="5306210" cy="1655762"/>
          </a:xfrm>
        </p:spPr>
        <p:txBody>
          <a:bodyPr/>
          <a:lstStyle>
            <a:lvl1pPr marL="0" indent="0" algn="r">
              <a:spcBef>
                <a:spcPts val="600"/>
              </a:spcBef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41900"/>
            <a:ext cx="7772400" cy="1869487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Modifiez le style du titre </a:t>
            </a:r>
            <a:endParaRPr lang="en-US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6000" y="185001"/>
            <a:ext cx="3132000" cy="165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509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275425" y="1444832"/>
            <a:ext cx="8670600" cy="4999200"/>
          </a:xfrm>
          <a:prstGeom prst="rect">
            <a:avLst/>
          </a:prstGeom>
          <a:noFill/>
          <a:ln>
            <a:noFill/>
          </a:ln>
        </p:spPr>
        <p:txBody>
          <a:bodyPr lIns="79125" tIns="79125" rIns="79125" bIns="79125" anchor="t" anchorCtr="0"/>
          <a:lstStyle>
            <a:lvl1pPr marL="152400" marR="0" lvl="0" indent="-88900" algn="l" rtl="0">
              <a:lnSpc>
                <a:spcPct val="115000"/>
              </a:lnSpc>
              <a:spcBef>
                <a:spcPts val="300"/>
              </a:spcBef>
              <a:buClr>
                <a:srgbClr val="434343"/>
              </a:buClr>
              <a:buSzPct val="100000"/>
              <a:buFont typeface="Arial"/>
              <a:buChar char="o"/>
              <a:defRPr sz="1400">
                <a:solidFill>
                  <a:srgbClr val="434343"/>
                </a:solidFill>
              </a:defRPr>
            </a:lvl1pPr>
            <a:lvl2pPr marL="482600" marR="0" lvl="1" indent="-203200" algn="l" rtl="0">
              <a:lnSpc>
                <a:spcPct val="115000"/>
              </a:lnSpc>
              <a:spcBef>
                <a:spcPts val="300"/>
              </a:spcBef>
              <a:buFont typeface="Arial"/>
              <a:buChar char="o"/>
              <a:defRPr i="1"/>
            </a:lvl2pPr>
            <a:lvl3pPr marL="850900" marR="0" lvl="2" indent="-114300" algn="l" rtl="0">
              <a:lnSpc>
                <a:spcPct val="115000"/>
              </a:lnSpc>
              <a:spcBef>
                <a:spcPts val="300"/>
              </a:spcBef>
              <a:buClr>
                <a:srgbClr val="434343"/>
              </a:buClr>
              <a:buSzPct val="100000"/>
              <a:buFont typeface="Arial"/>
              <a:buChar char="o"/>
              <a:defRPr sz="1000">
                <a:solidFill>
                  <a:srgbClr val="434343"/>
                </a:solidFill>
              </a:defRPr>
            </a:lvl3pPr>
            <a:lvl4pPr marL="1384300" marR="0" lvl="3" indent="-127000" algn="l" rtl="0">
              <a:lnSpc>
                <a:spcPct val="115000"/>
              </a:lnSpc>
              <a:spcBef>
                <a:spcPts val="300"/>
              </a:spcBef>
              <a:buClr>
                <a:srgbClr val="434343"/>
              </a:buClr>
              <a:buSzPct val="100000"/>
              <a:buFont typeface="Arial"/>
              <a:buChar char="⁻"/>
              <a:defRPr sz="900">
                <a:solidFill>
                  <a:srgbClr val="434343"/>
                </a:solidFill>
              </a:defRPr>
            </a:lvl4pPr>
            <a:lvl5pPr marL="1778000" marR="0" lvl="4" indent="-127000" algn="l" rtl="0">
              <a:lnSpc>
                <a:spcPct val="115000"/>
              </a:lnSpc>
              <a:spcBef>
                <a:spcPts val="300"/>
              </a:spcBef>
              <a:buClr>
                <a:srgbClr val="55555A"/>
              </a:buClr>
              <a:buSzPct val="100000"/>
              <a:buFont typeface="Arial"/>
              <a:buChar char="»"/>
              <a:defRPr sz="800">
                <a:solidFill>
                  <a:srgbClr val="55555A"/>
                </a:solidFill>
              </a:defRPr>
            </a:lvl5pPr>
            <a:lvl6pPr marL="2171700" marR="0" lvl="5" indent="-88900" algn="l" rtl="0">
              <a:lnSpc>
                <a:spcPct val="115000"/>
              </a:lnSpc>
              <a:spcBef>
                <a:spcPts val="300"/>
              </a:spcBef>
              <a:buClr>
                <a:srgbClr val="55555A"/>
              </a:buClr>
              <a:buSzPct val="100000"/>
              <a:buFont typeface="Calibri"/>
              <a:buChar char="•"/>
              <a:defRPr sz="700">
                <a:solidFill>
                  <a:srgbClr val="55555A"/>
                </a:solidFill>
              </a:defRPr>
            </a:lvl6pPr>
            <a:lvl7pPr marL="2578100" marR="0" lvl="6" indent="-88900" algn="l" rtl="0">
              <a:lnSpc>
                <a:spcPct val="115000"/>
              </a:lnSpc>
              <a:spcBef>
                <a:spcPts val="300"/>
              </a:spcBef>
              <a:buClr>
                <a:srgbClr val="55555A"/>
              </a:buClr>
              <a:buSzPct val="100000"/>
              <a:buFont typeface="Calibri"/>
              <a:buChar char="•"/>
              <a:defRPr sz="600">
                <a:solidFill>
                  <a:srgbClr val="55555A"/>
                </a:solidFill>
              </a:defRPr>
            </a:lvl7pPr>
            <a:lvl8pPr marL="2971800" marR="0" lvl="7" indent="-88900" algn="l" rtl="0">
              <a:lnSpc>
                <a:spcPct val="115000"/>
              </a:lnSpc>
              <a:spcBef>
                <a:spcPts val="300"/>
              </a:spcBef>
              <a:buClr>
                <a:srgbClr val="55555A"/>
              </a:buClr>
              <a:buSzPct val="100000"/>
              <a:buFont typeface="Calibri"/>
              <a:buChar char="•"/>
              <a:defRPr sz="500">
                <a:solidFill>
                  <a:srgbClr val="55555A"/>
                </a:solidFill>
              </a:defRPr>
            </a:lvl8pPr>
            <a:lvl9pPr marL="3365500" marR="0" lvl="8" indent="-88900" algn="l" rtl="0">
              <a:lnSpc>
                <a:spcPct val="115000"/>
              </a:lnSpc>
              <a:spcBef>
                <a:spcPts val="300"/>
              </a:spcBef>
              <a:buClr>
                <a:srgbClr val="55555A"/>
              </a:buClr>
              <a:buSzPct val="100000"/>
              <a:buFont typeface="Calibri"/>
              <a:buChar char="•"/>
              <a:defRPr sz="500">
                <a:solidFill>
                  <a:srgbClr val="55555A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8556783" y="6333133"/>
            <a:ext cx="548700" cy="524800"/>
          </a:xfrm>
          <a:prstGeom prst="rect">
            <a:avLst/>
          </a:prstGeom>
        </p:spPr>
        <p:txBody>
          <a:bodyPr lIns="79125" tIns="79125" rIns="79125" bIns="79125" anchor="ctr" anchorCtr="0">
            <a:noAutofit/>
          </a:bodyPr>
          <a:lstStyle/>
          <a:p>
            <a:fld id="{00000000-1234-1234-1234-123412341234}" type="slidenum">
              <a:rPr lang="fr"/>
              <a:pPr/>
              <a:t>‹N›</a:t>
            </a:fld>
            <a:endParaRPr lang="fr"/>
          </a:p>
        </p:txBody>
      </p:sp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68550" y="256867"/>
            <a:ext cx="6627000" cy="754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21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88536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5F18-0A0A-4EBF-9150-D81CDC8E595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8644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 rot="10800000">
            <a:off x="0" y="0"/>
            <a:ext cx="9144000" cy="381454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5491162" cy="1500187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400" b="1">
                <a:solidFill>
                  <a:schemeClr val="bg2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ctr">
            <a:normAutofit/>
          </a:bodyPr>
          <a:lstStyle>
            <a:lvl1pPr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70588" y="4854448"/>
            <a:ext cx="2340000" cy="1235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295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5F18-0A0A-4EBF-9150-D81CDC8E595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221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5F18-0A0A-4EBF-9150-D81CDC8E595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4004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5F18-0A0A-4EBF-9150-D81CDC8E595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359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5F18-0A0A-4EBF-9150-D81CDC8E595D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7686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81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4400"/>
            </a:lvl1pPr>
          </a:lstStyle>
          <a:p>
            <a:r>
              <a:rPr lang="fr-FR" dirty="0"/>
              <a:t>Modifiez le style du titre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BA43-5F8B-48C5-91A4-BEB8641D32EC}" type="datetimeFigureOut">
              <a:rPr lang="fi-FI" smtClean="0">
                <a:solidFill>
                  <a:srgbClr val="04617B">
                    <a:shade val="90000"/>
                  </a:srgbClr>
                </a:solidFill>
              </a:rPr>
              <a:pPr/>
              <a:t>27.6.2019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B1E67-33E8-47FE-BECB-27828F436D8A}" type="slidenum">
              <a:rPr lang="fi-FI" smtClean="0">
                <a:solidFill>
                  <a:srgbClr val="04617B">
                    <a:shade val="90000"/>
                  </a:srgbClr>
                </a:solidFill>
              </a:rPr>
              <a:pPr/>
              <a:t>‹N›</a:t>
            </a:fld>
            <a:endParaRPr lang="fi-FI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2050" name="Picture 2" descr="D:\PN\JPI Agua\Corporate Image\Logo Water JPI 119 x 6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89" y="6093296"/>
            <a:ext cx="113347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35480"/>
            <a:ext cx="8229600" cy="4389120"/>
          </a:xfrm>
        </p:spPr>
        <p:txBody>
          <a:bodyPr/>
          <a:lstStyle>
            <a:lvl1pPr eaLnBrk="1" latinLnBrk="0" hangingPunct="1">
              <a:defRPr/>
            </a:lvl1pPr>
          </a:lstStyle>
          <a:p>
            <a:pPr lvl="0" eaLnBrk="1" latinLnBrk="0" hangingPunct="1"/>
            <a:r>
              <a:rPr kumimoji="0" lang="en-GB" noProof="0" dirty="0" err="1"/>
              <a:t>Cliquez</a:t>
            </a:r>
            <a:r>
              <a:rPr kumimoji="0" lang="en-GB" noProof="0" dirty="0"/>
              <a:t> pour </a:t>
            </a:r>
            <a:r>
              <a:rPr kumimoji="0" lang="en-GB" noProof="0" dirty="0" err="1"/>
              <a:t>ajouter</a:t>
            </a:r>
            <a:r>
              <a:rPr kumimoji="0" lang="en-GB" noProof="0" dirty="0"/>
              <a:t> un sous-titre</a:t>
            </a:r>
            <a:endParaRPr lang="en-GB" noProof="0" dirty="0"/>
          </a:p>
          <a:p>
            <a:pPr lvl="1" eaLnBrk="1" latinLnBrk="0" hangingPunct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 eaLnBrk="1" latinLnBrk="0" hangingPunct="1"/>
            <a:r>
              <a:rPr lang="en-GB" noProof="0" dirty="0" err="1"/>
              <a:t>Tercer</a:t>
            </a:r>
            <a:r>
              <a:rPr lang="en-GB" noProof="0" dirty="0"/>
              <a:t>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 eaLnBrk="1" latinLnBrk="0" hangingPunct="1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 eaLnBrk="1" latinLnBrk="0" hangingPunct="1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kumimoji="0" lang="en-GB" noProof="0" dirty="0"/>
          </a:p>
        </p:txBody>
      </p:sp>
    </p:spTree>
    <p:extLst>
      <p:ext uri="{BB962C8B-B14F-4D97-AF65-F5344CB8AC3E}">
        <p14:creationId xmlns:p14="http://schemas.microsoft.com/office/powerpoint/2010/main" xmlns="" val="145710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r="-1"/>
          <a:stretch/>
        </p:blipFill>
        <p:spPr>
          <a:xfrm rot="16200000">
            <a:off x="4608487" y="2326720"/>
            <a:ext cx="6868697" cy="22152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58222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FA94E-1D9B-4125-9902-6BFEE373EEA0}" type="datetimeFigureOut">
              <a:rPr lang="en-GB" smtClean="0"/>
              <a:pPr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3850" y="6356351"/>
            <a:ext cx="781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25F18-0A0A-4EBF-9150-D81CDC8E595D}" type="slidenum">
              <a:rPr lang="en-GB" smtClean="0"/>
              <a:pPr/>
              <a:t>‹N›</a:t>
            </a:fld>
            <a:endParaRPr lang="en-GB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177423" y="6589431"/>
            <a:ext cx="1224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www.waterjpi.eu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1" y="6592888"/>
            <a:ext cx="6732000" cy="4571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22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0470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88000" indent="-360000" algn="l" defTabSz="914400" rtl="0" eaLnBrk="1" latinLnBrk="0" hangingPunct="1">
        <a:lnSpc>
          <a:spcPct val="100000"/>
        </a:lnSpc>
        <a:spcBef>
          <a:spcPts val="2400"/>
        </a:spcBef>
        <a:buClr>
          <a:schemeClr val="accent6"/>
        </a:buClr>
        <a:buSzPct val="80000"/>
        <a:buFont typeface="Arial" panose="020B0604020202020204" pitchFamily="34" charset="0"/>
        <a:buChar char="►"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20000" indent="-288000" algn="l" defTabSz="914400" rtl="0" eaLnBrk="1" latinLnBrk="0" hangingPunct="1">
        <a:lnSpc>
          <a:spcPct val="100000"/>
        </a:lnSpc>
        <a:spcBef>
          <a:spcPts val="500"/>
        </a:spcBef>
        <a:buClr>
          <a:schemeClr val="accent6">
            <a:lumMod val="75000"/>
          </a:schemeClr>
        </a:buClr>
        <a:buSzPct val="70000"/>
        <a:buFont typeface="Arial" panose="020B0604020202020204" pitchFamily="34" charset="0"/>
        <a:buChar char="►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30400" algn="l" defTabSz="914400" rtl="0" eaLnBrk="1" latinLnBrk="0" hangingPunct="1">
        <a:lnSpc>
          <a:spcPct val="1000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2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80000"/>
        </a:lnSpc>
        <a:spcBef>
          <a:spcPts val="500"/>
        </a:spcBef>
        <a:buClr>
          <a:schemeClr val="accent6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30400" algn="l" defTabSz="914400" rtl="0" eaLnBrk="1" latinLnBrk="0" hangingPunct="1">
        <a:lnSpc>
          <a:spcPct val="80000"/>
        </a:lnSpc>
        <a:spcBef>
          <a:spcPts val="5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5491162" cy="173719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PAUL Michel (CEMOI – La Reunion University)</a:t>
            </a:r>
            <a:endParaRPr lang="en-US" dirty="0"/>
          </a:p>
          <a:p>
            <a:endParaRPr lang="en-US" dirty="0"/>
          </a:p>
          <a:p>
            <a:r>
              <a:rPr lang="en-US" dirty="0"/>
              <a:t>Water JPI </a:t>
            </a:r>
            <a:r>
              <a:rPr lang="en-US" dirty="0" smtClean="0"/>
              <a:t>2018 Joint Call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12 </a:t>
            </a:r>
            <a:r>
              <a:rPr lang="en-US" dirty="0"/>
              <a:t>April </a:t>
            </a:r>
            <a:r>
              <a:rPr lang="en-US" dirty="0" smtClean="0"/>
              <a:t>2019, </a:t>
            </a:r>
            <a:r>
              <a:rPr lang="en-US" dirty="0"/>
              <a:t>Stockholm</a:t>
            </a:r>
          </a:p>
          <a:p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1839" y="1002073"/>
            <a:ext cx="7886700" cy="2852737"/>
          </a:xfrm>
        </p:spPr>
        <p:txBody>
          <a:bodyPr/>
          <a:lstStyle/>
          <a:p>
            <a:r>
              <a:rPr lang="en-GB" dirty="0" smtClean="0"/>
              <a:t>Nudges for Economics of Water Tariffs (NEWTS)</a:t>
            </a:r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1501" y="3784821"/>
            <a:ext cx="2160471" cy="1074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4738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5974"/>
          </a:xfrm>
        </p:spPr>
        <p:txBody>
          <a:bodyPr>
            <a:noAutofit/>
          </a:bodyPr>
          <a:lstStyle/>
          <a:p>
            <a:pPr algn="ctr"/>
            <a:r>
              <a:rPr lang="es-ES" sz="2800" dirty="0"/>
              <a:t>OBJECTIVES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331819"/>
            <a:ext cx="8285931" cy="489585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600" dirty="0" smtClean="0"/>
              <a:t>(1) Linking nudges and water demand functions of the households (identification of transmission channels) to infer implications for (local) DSM Policy.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GB" sz="1600" dirty="0" smtClean="0"/>
              <a:t>This includes :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Evaluation of socio-economic performance of water tariffs by means of appropriate indicators (in every dimension of the WDF) using information on water demand functions as provided by econometric work;  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6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Assessment of nudges contribution to this socio-economic performance (through their effects on water demand functions) </a:t>
            </a:r>
            <a:endParaRPr lang="en-GB" sz="16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GB" sz="1600" dirty="0" smtClean="0"/>
          </a:p>
          <a:p>
            <a:pPr marL="0" indent="0" algn="just">
              <a:spcBef>
                <a:spcPts val="1200"/>
              </a:spcBef>
              <a:buNone/>
            </a:pPr>
            <a:r>
              <a:rPr lang="en-GB" sz="1600" dirty="0" smtClean="0"/>
              <a:t>(2) Making progress in the field of behavioural interventions (quality of the information in particular)  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en-US" sz="1600" dirty="0" smtClean="0"/>
              <a:t>(3) Contributing to the dissemination of economic and social sciences with decision support tools to inform (local) decision-making processes about water management (DSM policy in particular).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/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/>
          </a:p>
          <a:p>
            <a:pPr marL="0" indent="0">
              <a:spcBef>
                <a:spcPts val="0"/>
              </a:spcBef>
              <a:buNone/>
            </a:pPr>
            <a:endParaRPr lang="en-GB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324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5974"/>
          </a:xfrm>
        </p:spPr>
        <p:txBody>
          <a:bodyPr>
            <a:noAutofit/>
          </a:bodyPr>
          <a:lstStyle/>
          <a:p>
            <a:pPr algn="ctr"/>
            <a:r>
              <a:rPr lang="es-ES" sz="2800" dirty="0"/>
              <a:t>CONSORTIUM DESCRIPTION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628650" y="1331913"/>
          <a:ext cx="8285164" cy="3802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291"/>
                <a:gridCol w="2071291"/>
                <a:gridCol w="2071291"/>
                <a:gridCol w="2071291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Partners / 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Expertise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Nudge</a:t>
                      </a:r>
                      <a:r>
                        <a:rPr lang="fr-FR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Unit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Econometric</a:t>
                      </a:r>
                      <a:r>
                        <a:rPr lang="fr-FR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Unit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Evaluation Unit</a:t>
                      </a:r>
                      <a:endParaRPr lang="fr-F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CEMOI (France)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University</a:t>
                      </a: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 of La </a:t>
                      </a: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Reunion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Database building - Water demand - Tariff perception - Panel data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Transfer analysis - Tariff design – Optimization - Simulated data 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CREM (France)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of Rennes I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Nudges design - Decontextualized lab experiments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Gender</a:t>
                      </a: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 dimension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EPRU (South Africa)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of Cap Town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Nudges design - Randomized control trials (experimental design, treatments effects)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Survey </a:t>
                      </a: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analysis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GAEL (France)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Grenoble Alpes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Nudges design - Lab experiments with real people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Differences between lab and field Experiments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GRANEM (France)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of Angers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Multi-agents models - Design of nudging programs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Spatial </a:t>
                      </a: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econometrics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LAREQUAD (Tunisia)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of Tunis - El manar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Water demand - Time series data - Seasonality - Forecasting methods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Water </a:t>
                      </a:r>
                      <a:r>
                        <a:rPr lang="fr-FR" sz="1000" dirty="0" err="1">
                          <a:latin typeface="Times New Roman"/>
                          <a:ea typeface="Times New Roman"/>
                          <a:cs typeface="Times New Roman"/>
                        </a:rPr>
                        <a:t>poverty</a:t>
                      </a:r>
                      <a:r>
                        <a:rPr lang="fr-FR" sz="1000" dirty="0">
                          <a:latin typeface="Times New Roman"/>
                          <a:ea typeface="Times New Roman"/>
                          <a:cs typeface="Times New Roman"/>
                        </a:rPr>
                        <a:t> - Index building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OEG (Spain)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University of Oviedo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Water demand - Measure of basic 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water needs - 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Impact of water using </a:t>
                      </a:r>
                      <a:r>
                        <a:rPr lang="en-US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equipments 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- Productive inefficiency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Affordability - Incentive effect of water tariff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latin typeface="Times New Roman"/>
                          <a:ea typeface="Times New Roman"/>
                          <a:cs typeface="Times New Roman"/>
                        </a:rPr>
                        <a:t>Stakeholders (CREMIDE, EMASA, La Créole, Office de l'Eau Réunion, SEMIDE / EMWIS, SONEDE)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Nudges design - Knowledge of local conditions and population</a:t>
                      </a:r>
                      <a:endParaRPr lang="fr-FR" sz="1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Indicators selection - Institutional knowledge for DSM micro-simulations and tariff design</a:t>
                      </a:r>
                      <a:endParaRPr lang="fr-FR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4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5974"/>
          </a:xfrm>
        </p:spPr>
        <p:txBody>
          <a:bodyPr>
            <a:noAutofit/>
          </a:bodyPr>
          <a:lstStyle/>
          <a:p>
            <a:pPr algn="ctr"/>
            <a:r>
              <a:rPr lang="es-ES" sz="2800" dirty="0" smtClean="0"/>
              <a:t>WP DESCRIPTION</a:t>
            </a:r>
            <a:endParaRPr lang="es-ES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628650" y="1331913"/>
          <a:ext cx="8285163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15"/>
                <a:gridCol w="2679590"/>
                <a:gridCol w="4922258"/>
              </a:tblGrid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WP Title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WP Description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WP1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Nudges set-up, lab experiments and analysis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implements the tasks related to behavioural economics (design of nudges, implementation and analysis of related lab experiments, building of the Multi-agent model (considering the feedback from lab experiments))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WP2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Econometric models and their application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applies the econometric methods to estimate water demand functions of the households, builds the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microsimulation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model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WP3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Dashboard and 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Evaluations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includes the tasks needed to assess targeted local DSM policies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WP4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Simulation models and Guidelines 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consolidates the outcomes from previous tasks into simplified micro-simulation models, pedagogical sheets and methodological guidelines and procedures to facilitate exploitation of the developed tools and models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WP5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Nudge case studies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of the field experiments (Saint Paul, Gijon, </a:t>
                      </a:r>
                      <a:r>
                        <a:rPr lang="en-GB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Sfax</a:t>
                      </a: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); analysis of households/stakeholders feedbacks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WP6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communication training and exploitation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implements actions to reach out all Stakeholders as well as the civil society </a:t>
                      </a:r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WP7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Project coordination &amp; management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assures project coordination and management </a:t>
                      </a:r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4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5974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EXPECTED IMPACT OF THE PROJECT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331819"/>
            <a:ext cx="8285931" cy="48958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Scientific part </a:t>
            </a:r>
          </a:p>
          <a:p>
            <a:pPr marL="0" indent="0" algn="just">
              <a:spcBef>
                <a:spcPts val="1000"/>
              </a:spcBef>
              <a:buNone/>
            </a:pPr>
            <a:r>
              <a:rPr lang="en-US" sz="1600" dirty="0" smtClean="0"/>
              <a:t>- Impact of nudges on water demand functions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Design of mixed DSM policy (combining nudges and tariff instruments)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Use of “new” evaluation indicators, e.g. incentive effect / </a:t>
            </a:r>
            <a:r>
              <a:rPr lang="en-US" sz="1600" dirty="0" err="1" smtClean="0"/>
              <a:t>allocative</a:t>
            </a:r>
            <a:r>
              <a:rPr lang="en-US" sz="1600" dirty="0" smtClean="0"/>
              <a:t> input efficiency index</a:t>
            </a:r>
            <a:endParaRPr lang="en-US" sz="1800" dirty="0" smtClean="0"/>
          </a:p>
          <a:p>
            <a:pPr marL="0" indent="0" algn="just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smtClean="0"/>
              <a:t>Innovative part</a:t>
            </a:r>
          </a:p>
          <a:p>
            <a:pPr marL="0" indent="0" algn="just">
              <a:spcBef>
                <a:spcPts val="1000"/>
              </a:spcBef>
              <a:buNone/>
            </a:pPr>
            <a:r>
              <a:rPr lang="en-US" sz="1600" dirty="0" smtClean="0"/>
              <a:t>- </a:t>
            </a:r>
            <a:r>
              <a:rPr lang="en-US" sz="1600" dirty="0" err="1" smtClean="0"/>
              <a:t>Microsimulation</a:t>
            </a:r>
            <a:r>
              <a:rPr lang="en-US" sz="1600" dirty="0" smtClean="0"/>
              <a:t> models with a complete dashboard of indicators (affordability / incentive effect / equity / economic welfare / cost recovery);  simplified versions available on-line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Multi-agent model (design of nudging campaign)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Digital nudging tool (Spain</a:t>
            </a:r>
            <a:r>
              <a:rPr lang="en-US" sz="1800" dirty="0" smtClean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800" dirty="0" smtClean="0"/>
              <a:t>Societal part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US" sz="1700" dirty="0" smtClean="0"/>
              <a:t>- </a:t>
            </a:r>
            <a:r>
              <a:rPr lang="en-US" sz="1600" dirty="0" smtClean="0"/>
              <a:t>Better water tariffs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- Better domestic water uses (with resulting environmental improvements)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600" dirty="0" smtClean="0"/>
              <a:t>- Better water governances (improved information on socio-economic dimension of DSM policy, practical tools and capacity-building for stakeholders, local public feedbacks on nudges)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217938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79584" y="1958161"/>
            <a:ext cx="7886700" cy="2852737"/>
          </a:xfrm>
        </p:spPr>
        <p:txBody>
          <a:bodyPr/>
          <a:lstStyle/>
          <a:p>
            <a:pPr algn="ctr"/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comments</a:t>
            </a:r>
            <a:r>
              <a:rPr lang="fr-FR" dirty="0"/>
              <a:t>?</a:t>
            </a:r>
            <a:br>
              <a:rPr lang="fr-FR" dirty="0"/>
            </a:br>
            <a:endParaRPr lang="fr-FR" dirty="0"/>
          </a:p>
        </p:txBody>
      </p:sp>
      <p:pic>
        <p:nvPicPr>
          <p:cNvPr id="6" name="Espace réservé du contenu 4"/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394352" y="3581400"/>
            <a:ext cx="1723348" cy="174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692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 JPI new">
  <a:themeElements>
    <a:clrScheme name="Personnalisé 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ill Sans M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680</Words>
  <Application>Microsoft Office PowerPoint</Application>
  <PresentationFormat>Presentazione su schermo (4:3)</PresentationFormat>
  <Paragraphs>100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Water JPI new</vt:lpstr>
      <vt:lpstr>Nudges for Economics of Water Tariffs (NEWTS)</vt:lpstr>
      <vt:lpstr>OBJECTIVES</vt:lpstr>
      <vt:lpstr>CONSORTIUM DESCRIPTION</vt:lpstr>
      <vt:lpstr>WP DESCRIPTION</vt:lpstr>
      <vt:lpstr>EXPECTED IMPACT OF THE PROJECT</vt:lpstr>
      <vt:lpstr>Any comments? </vt:lpstr>
    </vt:vector>
  </TitlesOfParts>
  <Company>ANR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 Coordination and Management</dc:title>
  <dc:creator>RUIZ Nuria</dc:creator>
  <cp:lastModifiedBy>Alessandra Casali</cp:lastModifiedBy>
  <cp:revision>146</cp:revision>
  <dcterms:created xsi:type="dcterms:W3CDTF">2018-10-03T09:02:39Z</dcterms:created>
  <dcterms:modified xsi:type="dcterms:W3CDTF">2019-06-27T10:31:04Z</dcterms:modified>
</cp:coreProperties>
</file>