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9283700" cy="6985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1pPr>
    <a:lvl2pPr marL="455613" indent="1588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2pPr>
    <a:lvl3pPr marL="912813" indent="1588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3pPr>
    <a:lvl4pPr marL="1370013" indent="1588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4pPr>
    <a:lvl5pPr marL="1827213" indent="1588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5pPr>
    <a:lvl6pPr marL="2286000" algn="l" defTabSz="914400" rtl="0" eaLnBrk="1" latinLnBrk="0" hangingPunct="1">
      <a:defRPr sz="43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6pPr>
    <a:lvl7pPr marL="2743200" algn="l" defTabSz="914400" rtl="0" eaLnBrk="1" latinLnBrk="0" hangingPunct="1">
      <a:defRPr sz="43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7pPr>
    <a:lvl8pPr marL="3200400" algn="l" defTabSz="914400" rtl="0" eaLnBrk="1" latinLnBrk="0" hangingPunct="1">
      <a:defRPr sz="43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8pPr>
    <a:lvl9pPr marL="3657600" algn="l" defTabSz="914400" rtl="0" eaLnBrk="1" latinLnBrk="0" hangingPunct="1">
      <a:defRPr sz="4300" kern="1200">
        <a:solidFill>
          <a:srgbClr val="000000"/>
        </a:solidFill>
        <a:latin typeface="Gill Sans" pitchFamily="-65" charset="0"/>
        <a:ea typeface="ヒラギノ角ゴ ProN W3" pitchFamily="-65" charset="-128"/>
        <a:cs typeface="+mn-cs"/>
        <a:sym typeface="Gill Sans" pitchFamily="-65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clrMru>
    <a:srgbClr val="FFCC99"/>
    <a:srgbClr val="F1D446"/>
    <a:srgbClr val="1D2245"/>
    <a:srgbClr val="3894B6"/>
    <a:srgbClr val="FF8119"/>
    <a:srgbClr val="AF2E23"/>
    <a:srgbClr val="FF4234"/>
    <a:srgbClr val="0E1553"/>
    <a:srgbClr val="3EA4C8"/>
    <a:srgbClr val="DFDE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2048" autoAdjust="0"/>
  </p:normalViewPr>
  <p:slideViewPr>
    <p:cSldViewPr showGuides="1">
      <p:cViewPr varScale="1">
        <p:scale>
          <a:sx n="61" d="100"/>
          <a:sy n="61" d="100"/>
        </p:scale>
        <p:origin x="-1602" y="-96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8" d="100"/>
        <a:sy n="158" d="100"/>
      </p:scale>
      <p:origin x="0" y="81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2936" cy="350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6" cy="350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4A80A-4F57-4D13-ADF5-4AE728BCE027}" type="datetimeFigureOut">
              <a:rPr lang="en-GB" smtClean="0"/>
              <a:pPr/>
              <a:t>23/05/2016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34538"/>
            <a:ext cx="4022936" cy="3504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8"/>
            <a:ext cx="4022936" cy="3504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60579-453D-47FD-BE2B-98E8C17331F7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9715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95600" y="523875"/>
            <a:ext cx="3492500" cy="261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28370" y="3317876"/>
            <a:ext cx="7426960" cy="3143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67485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Gill Sans" charset="0"/>
        <a:ea typeface="MS PGothic" pitchFamily="34" charset="-128"/>
        <a:cs typeface="MS PGothic" charset="0"/>
      </a:defRPr>
    </a:lvl1pPr>
    <a:lvl2pPr marL="455613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Gill Sans" charset="0"/>
        <a:ea typeface="MS PGothic" pitchFamily="34" charset="-128"/>
        <a:cs typeface="MS PGothic" charset="0"/>
      </a:defRPr>
    </a:lvl2pPr>
    <a:lvl3pPr marL="912813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Gill Sans" charset="0"/>
        <a:ea typeface="MS PGothic" pitchFamily="34" charset="-128"/>
        <a:cs typeface="MS PGothic" charset="0"/>
      </a:defRPr>
    </a:lvl3pPr>
    <a:lvl4pPr marL="1370013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Gill Sans" charset="0"/>
        <a:ea typeface="MS PGothic" pitchFamily="34" charset="-128"/>
        <a:cs typeface="MS PGothic" charset="0"/>
      </a:defRPr>
    </a:lvl4pPr>
    <a:lvl5pPr marL="1827213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Gill Sans" charset="0"/>
        <a:ea typeface="MS PGothic" pitchFamily="34" charset="-128"/>
        <a:cs typeface="MS PGothic" charset="0"/>
      </a:defRPr>
    </a:lvl5pPr>
    <a:lvl6pPr marL="2285182" algn="l" defTabSz="4570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216" algn="l" defTabSz="4570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255" algn="l" defTabSz="4570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291" algn="l" defTabSz="4570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731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Target</a:t>
            </a:r>
            <a:r>
              <a:rPr lang="en-GB" baseline="0" dirty="0" smtClean="0"/>
              <a:t> 6.4: </a:t>
            </a:r>
            <a:r>
              <a:rPr lang="en-GB" dirty="0" smtClean="0"/>
              <a:t>“By 2030, substantially increase water-use efficiency across all sectors and ensure sustainable withdrawals and supply of freshwater to address water scarcity and substantially reduce the number of people suff­ering from water scarcity”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020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smtClean="0">
                <a:solidFill>
                  <a:srgbClr val="FDD164"/>
                </a:solidFill>
                <a:latin typeface="Gill Sans" charset="0"/>
                <a:ea typeface="MS PGothic" pitchFamily="34" charset="-128"/>
                <a:cs typeface="MS PGothic" charset="0"/>
              </a:rPr>
              <a:t>- It provides the platform to address the cross-cutting nature of water and maximize system-wide coordinated action and coherence.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7972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Objectives 1. Enlarge and complement existing successful efforts of monitoring water issues; 2. Provide the necessary evidence of feasibility and measurability of targets under a global water and sanitation goal and align data collection and reporting; 3. Fill the gaps in the existing monitoring framework in an efficient way; 4. Provide policy- and decision-makers at the national and international level with a basis to make informed decisions in the allocation of resources for activities to achieve the water and sanitation related SDG targets; 5. Explore options to cross-link proposed SDG 6 targets/indicators to water and sanitation associated targets/indicators under other SDGs, with a view to achieving optimal efficiencies and synergies in overall SDG monitoring.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46301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85514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2130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>
            <a:lvl1pPr>
              <a:defRPr>
                <a:solidFill>
                  <a:srgbClr val="FDD1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2021A3-5B90-435B-928A-9055ACEE718D}" type="datetime1">
              <a:rPr lang="en-US" altLang="en-US"/>
              <a:pPr/>
              <a:t>5/23/2016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BC812-29EB-4CD3-A7ED-35A7D2B3C963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01487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B58FB9-DCDC-4ACC-899E-830D397022D2}" type="datetime1">
              <a:rPr lang="en-US" altLang="en-US"/>
              <a:pPr/>
              <a:t>5/23/2016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2CC25-F31B-40E4-BC0B-FF69BB213E27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3715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8A59-6A43-4523-A482-690B35E3144E}" type="datetime1">
              <a:rPr lang="en-US" altLang="en-US"/>
              <a:pPr/>
              <a:t>5/23/2016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A6BF3-4C59-4CB1-9E72-5850DD1F0E92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4540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DD1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002871-FE41-4114-A498-B24D3F9898FD}" type="datetime1">
              <a:rPr lang="en-US" altLang="en-US"/>
              <a:pPr/>
              <a:t>5/23/2016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F4624-D930-44FA-9AEE-67D8B4C98514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19205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>
                <a:solidFill>
                  <a:srgbClr val="FDD1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9388D5-CCE8-4739-ADD2-EC434AA3FE12}" type="datetime1">
              <a:rPr lang="en-US" altLang="en-US"/>
              <a:pPr/>
              <a:t>5/23/2016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86770-00A8-4E9A-A4E4-ADB4D2883E17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62514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DD1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  <a:lvl2pPr>
              <a:defRPr sz="3400">
                <a:solidFill>
                  <a:srgbClr val="FFFFFF"/>
                </a:solidFill>
              </a:defRPr>
            </a:lvl2pPr>
            <a:lvl3pPr>
              <a:defRPr sz="2800">
                <a:solidFill>
                  <a:srgbClr val="FFFFFF"/>
                </a:solidFill>
              </a:defRPr>
            </a:lvl3pPr>
            <a:lvl4pPr>
              <a:defRPr sz="2600">
                <a:solidFill>
                  <a:srgbClr val="FFFFFF"/>
                </a:solidFill>
              </a:defRPr>
            </a:lvl4pPr>
            <a:lvl5pPr>
              <a:defRPr sz="2600">
                <a:solidFill>
                  <a:srgbClr val="FFFFFF"/>
                </a:solidFill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  <a:lvl2pPr>
              <a:defRPr sz="3400">
                <a:solidFill>
                  <a:srgbClr val="FFFFFF"/>
                </a:solidFill>
              </a:defRPr>
            </a:lvl2pPr>
            <a:lvl3pPr>
              <a:defRPr sz="2800">
                <a:solidFill>
                  <a:srgbClr val="FFFFFF"/>
                </a:solidFill>
              </a:defRPr>
            </a:lvl3pPr>
            <a:lvl4pPr>
              <a:defRPr sz="2600">
                <a:solidFill>
                  <a:srgbClr val="FFFFFF"/>
                </a:solidFill>
              </a:defRPr>
            </a:lvl4pPr>
            <a:lvl5pPr>
              <a:defRPr sz="2600">
                <a:solidFill>
                  <a:srgbClr val="FFFFFF"/>
                </a:solidFill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B876F-4EF1-429A-BE95-53EFAC0ACE68}" type="datetime1">
              <a:rPr lang="en-US" altLang="en-US"/>
              <a:pPr/>
              <a:t>5/23/2016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C2A4C-249B-4869-B8FF-7682E9DC2D8D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01984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DD1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>
                <a:solidFill>
                  <a:srgbClr val="FFFFFF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  <a:lvl2pPr>
              <a:defRPr sz="2800">
                <a:solidFill>
                  <a:srgbClr val="FFFFFF"/>
                </a:solidFill>
              </a:defRPr>
            </a:lvl2pPr>
            <a:lvl3pPr>
              <a:defRPr sz="2600">
                <a:solidFill>
                  <a:srgbClr val="FFFFFF"/>
                </a:solidFill>
              </a:defRPr>
            </a:lvl3pPr>
            <a:lvl4pPr>
              <a:defRPr sz="2300">
                <a:solidFill>
                  <a:srgbClr val="FFFFFF"/>
                </a:solidFill>
              </a:defRPr>
            </a:lvl4pPr>
            <a:lvl5pPr>
              <a:defRPr sz="2300">
                <a:solidFill>
                  <a:srgbClr val="FFFFFF"/>
                </a:solidFill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>
                <a:solidFill>
                  <a:srgbClr val="FFFFFF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  <a:lvl2pPr>
              <a:defRPr sz="2800">
                <a:solidFill>
                  <a:srgbClr val="FFFFFF"/>
                </a:solidFill>
              </a:defRPr>
            </a:lvl2pPr>
            <a:lvl3pPr>
              <a:defRPr sz="2600">
                <a:solidFill>
                  <a:srgbClr val="FFFFFF"/>
                </a:solidFill>
              </a:defRPr>
            </a:lvl3pPr>
            <a:lvl4pPr>
              <a:defRPr sz="2300">
                <a:solidFill>
                  <a:srgbClr val="FFFFFF"/>
                </a:solidFill>
              </a:defRPr>
            </a:lvl4pPr>
            <a:lvl5pPr>
              <a:defRPr sz="2300">
                <a:solidFill>
                  <a:srgbClr val="FFFFFF"/>
                </a:solidFill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E0CDB3-2062-420C-BF51-5ADCECFB3999}" type="datetime1">
              <a:rPr lang="en-US" altLang="en-US"/>
              <a:pPr/>
              <a:t>5/23/2016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C3CEA-DDC2-4CFD-90F2-8BC54BE35358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66681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DD1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C0A1AA-EDAA-4CC0-9EF6-0082854F05F2}" type="datetime1">
              <a:rPr lang="en-US" altLang="en-US"/>
              <a:pPr/>
              <a:t>5/23/2016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76E47-22A1-4E41-9FD4-F8980652DDF1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46533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E88BEB-0B86-473B-941E-DF94C60BEFD6}" type="datetime1">
              <a:rPr lang="en-US" altLang="en-US"/>
              <a:pPr/>
              <a:t>5/23/2016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3ED4-ACE1-47EE-BBD4-17CC5EB8758B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5702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>
                <a:solidFill>
                  <a:srgbClr val="FDD1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  <a:lvl2pPr>
              <a:defRPr sz="4000">
                <a:solidFill>
                  <a:srgbClr val="FFFFFF"/>
                </a:solidFill>
              </a:defRPr>
            </a:lvl2pPr>
            <a:lvl3pPr>
              <a:defRPr sz="3400">
                <a:solidFill>
                  <a:srgbClr val="FFFFFF"/>
                </a:solidFill>
              </a:defRPr>
            </a:lvl3pPr>
            <a:lvl4pPr>
              <a:defRPr sz="2800">
                <a:solidFill>
                  <a:srgbClr val="FFFFFF"/>
                </a:solidFill>
              </a:defRPr>
            </a:lvl4pPr>
            <a:lvl5pPr>
              <a:defRPr sz="2800">
                <a:solidFill>
                  <a:srgbClr val="FFFFFF"/>
                </a:solidFill>
              </a:defRPr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A300E2-CC65-4897-BDDD-173304DFB221}" type="datetime1">
              <a:rPr lang="en-US" altLang="en-US"/>
              <a:pPr/>
              <a:t>5/23/2016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A042-5D18-409E-8B58-1AE44E6C38B9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7070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D37D35-0966-47D0-BFFB-CFEBAB7A5926}" type="datetime1">
              <a:rPr lang="en-US" altLang="en-US"/>
              <a:pPr/>
              <a:t>5/23/2016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815E9-69B7-4C15-A0FF-B3C12519D7CF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3185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20834" name="Title Placeholder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08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875" y="2276475"/>
            <a:ext cx="1170305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>
            <a:lvl1pPr algn="l">
              <a:defRPr sz="1700">
                <a:solidFill>
                  <a:srgbClr val="8E8D8C"/>
                </a:solidFill>
              </a:defRPr>
            </a:lvl1pPr>
          </a:lstStyle>
          <a:p>
            <a:fld id="{875E0EDA-B462-49AE-A821-B5CEA2B7310A}" type="datetime1">
              <a:rPr lang="en-US" altLang="en-US"/>
              <a:pPr/>
              <a:t>5/23/2016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rgbClr val="8E8D8C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>
            <a:lvl1pPr algn="r">
              <a:defRPr sz="1700">
                <a:solidFill>
                  <a:srgbClr val="8E8D8C"/>
                </a:solidFill>
              </a:defRPr>
            </a:lvl1pPr>
          </a:lstStyle>
          <a:p>
            <a:fld id="{F57BEB59-75DC-4618-84AE-4681BA2B9781}" type="slidenum">
              <a:rPr lang="en-US" altLang="en-US"/>
              <a:pPr/>
              <a:t>‹N›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150" r:id="rId1"/>
    <p:sldLayoutId id="2147498151" r:id="rId2"/>
    <p:sldLayoutId id="2147498152" r:id="rId3"/>
    <p:sldLayoutId id="2147498153" r:id="rId4"/>
    <p:sldLayoutId id="2147498154" r:id="rId5"/>
    <p:sldLayoutId id="2147498155" r:id="rId6"/>
    <p:sldLayoutId id="2147498145" r:id="rId7"/>
    <p:sldLayoutId id="2147498146" r:id="rId8"/>
    <p:sldLayoutId id="2147498147" r:id="rId9"/>
    <p:sldLayoutId id="2147498148" r:id="rId10"/>
    <p:sldLayoutId id="214749814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49288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64928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64928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64928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64928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649288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649288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649288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649288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487363" indent="-487363" algn="l" defTabSz="649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1055688" indent="-404813" algn="l" defTabSz="649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624013" indent="-323850" algn="l" defTabSz="649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2274888" indent="-323850" algn="l" defTabSz="649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925763" indent="-323850" algn="l" defTabSz="649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13768" y="2644552"/>
            <a:ext cx="11054080" cy="3168352"/>
          </a:xfrm>
        </p:spPr>
        <p:txBody>
          <a:bodyPr rIns="196522"/>
          <a:lstStyle/>
          <a:p>
            <a:pPr marL="63500" eaLnBrk="1" hangingPunct="1"/>
            <a:r>
              <a:rPr lang="en-US" altLang="ja-JP" sz="9500" dirty="0" smtClean="0"/>
              <a:t>Water in UN Initiatives</a:t>
            </a:r>
            <a:endParaRPr lang="en-US" altLang="en-US" sz="9500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29792" y="6893024"/>
            <a:ext cx="11521280" cy="1872208"/>
          </a:xfrm>
        </p:spPr>
        <p:txBody>
          <a:bodyPr/>
          <a:lstStyle/>
          <a:p>
            <a:pPr marL="63500" eaLnBrk="1" hangingPunct="1">
              <a:spcBef>
                <a:spcPct val="0"/>
              </a:spcBef>
            </a:pPr>
            <a:r>
              <a:rPr lang="en-US" sz="4400" dirty="0">
                <a:solidFill>
                  <a:srgbClr val="FDD164"/>
                </a:solidFill>
                <a:latin typeface="+mj-lt"/>
              </a:rPr>
              <a:t>Dr. Olcay </a:t>
            </a:r>
            <a:r>
              <a:rPr lang="en-US" sz="4400" dirty="0" smtClean="0">
                <a:solidFill>
                  <a:srgbClr val="FDD164"/>
                </a:solidFill>
                <a:latin typeface="+mj-lt"/>
              </a:rPr>
              <a:t>Ünver, Deputy Director</a:t>
            </a:r>
          </a:p>
          <a:p>
            <a:pPr marL="63500" eaLnBrk="1" hangingPunct="1">
              <a:spcBef>
                <a:spcPct val="0"/>
              </a:spcBef>
            </a:pPr>
            <a:r>
              <a:rPr lang="en-US" sz="4400" dirty="0" smtClean="0">
                <a:solidFill>
                  <a:srgbClr val="FDD164"/>
                </a:solidFill>
                <a:latin typeface="+mj-lt"/>
              </a:rPr>
              <a:t>FAO Land </a:t>
            </a:r>
            <a:r>
              <a:rPr lang="en-US" sz="4400" dirty="0">
                <a:solidFill>
                  <a:srgbClr val="FDD164"/>
                </a:solidFill>
                <a:latin typeface="+mj-lt"/>
              </a:rPr>
              <a:t>and Water Division</a:t>
            </a:r>
            <a:endParaRPr lang="en-GB" sz="4400" dirty="0">
              <a:solidFill>
                <a:srgbClr val="FDD164"/>
              </a:solidFill>
              <a:latin typeface="+mj-lt"/>
            </a:endParaRPr>
          </a:p>
        </p:txBody>
      </p:sp>
    </p:spTree>
  </p:cSld>
  <p:clrMapOvr>
    <a:masterClrMapping/>
  </p:clrMapOvr>
  <p:transition advTm="289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12044848" cy="6345375"/>
          </a:xfrm>
        </p:spPr>
        <p:txBody>
          <a:bodyPr/>
          <a:lstStyle/>
          <a:p>
            <a:pPr marL="0" indent="0" algn="ctr">
              <a:buNone/>
            </a:pPr>
            <a:endParaRPr lang="en-US" sz="7200" dirty="0" smtClean="0"/>
          </a:p>
          <a:p>
            <a:pPr marL="0" indent="0" algn="ctr">
              <a:buNone/>
            </a:pPr>
            <a:endParaRPr lang="en-US" sz="7200"/>
          </a:p>
          <a:p>
            <a:pPr marL="0" indent="0" algn="ctr">
              <a:buNone/>
            </a:pPr>
            <a:r>
              <a:rPr lang="en-US" sz="7200" smtClean="0"/>
              <a:t>Thank </a:t>
            </a:r>
            <a:r>
              <a:rPr lang="en-US" sz="7200" dirty="0" smtClean="0"/>
              <a:t>you!</a:t>
            </a:r>
            <a:endParaRPr lang="en-GB" sz="7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2A4C-249B-4869-B8FF-7682E9DC2D8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2843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 </a:t>
            </a:r>
            <a:r>
              <a:rPr lang="en-GB" dirty="0" smtClean="0"/>
              <a:t>The UN and the 2030 </a:t>
            </a:r>
            <a:r>
              <a:rPr lang="en-GB" dirty="0"/>
              <a:t>Agenda for Sustainable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4624-D930-44FA-9AEE-67D8B4C98514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1030" name="Picture 6" descr="http://www.icaad.ngo/wp-content/uploads/2015/10/SDG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03537"/>
            <a:ext cx="57340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787" y="-1080"/>
            <a:ext cx="11703050" cy="1565512"/>
          </a:xfrm>
        </p:spPr>
        <p:txBody>
          <a:bodyPr/>
          <a:lstStyle/>
          <a:p>
            <a:r>
              <a:rPr lang="en-US" dirty="0" smtClean="0"/>
              <a:t>A dedicated Goal for water: SDG 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4624-D930-44FA-9AEE-67D8B4C98514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2050" name="Picture 2" descr="https://s-media-cache-ak0.pinimg.com/736x/fc/de/37/fcde37eda7c5bd847f1e7eb8d8cb02ec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2911" y="1564432"/>
            <a:ext cx="5092942" cy="72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95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 System and the SDG 6 </a:t>
            </a:r>
            <a:endParaRPr lang="en-GB" dirty="0"/>
          </a:p>
        </p:txBody>
      </p:sp>
      <p:pic>
        <p:nvPicPr>
          <p:cNvPr id="3074" name="Picture 2" descr="http://www.waterlex.org/new/wp-content/uploads/2013/09/UN-Wat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9712" y="4804792"/>
            <a:ext cx="5743575" cy="116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58384" y="2050547"/>
            <a:ext cx="6408712" cy="70246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F4624-D930-44FA-9AEE-67D8B4C9851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506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Integrated monitoring of water and sanitation </a:t>
            </a:r>
            <a:r>
              <a:rPr lang="en-GB" dirty="0" smtClean="0"/>
              <a:t>- GEMI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90432" y="4156720"/>
            <a:ext cx="5743575" cy="183262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20" y="2572544"/>
            <a:ext cx="5976664" cy="5665810"/>
          </a:xfrm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  <a:latin typeface="+mj-lt"/>
              </a:rPr>
              <a:t>A </a:t>
            </a:r>
            <a:r>
              <a:rPr lang="en-GB" sz="3600" dirty="0">
                <a:solidFill>
                  <a:schemeClr val="bg1"/>
                </a:solidFill>
                <a:latin typeface="+mj-lt"/>
              </a:rPr>
              <a:t>coherent monitoring framework with improved data acquisition and analysis to track progress and provide a platform for action. </a:t>
            </a:r>
            <a:endParaRPr lang="en-GB" sz="36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GB" sz="3600" dirty="0">
              <a:solidFill>
                <a:schemeClr val="bg1"/>
              </a:solidFill>
              <a:latin typeface="+mj-lt"/>
            </a:endParaRPr>
          </a:p>
          <a:p>
            <a:r>
              <a:rPr lang="en-GB" sz="3600" dirty="0" smtClean="0">
                <a:solidFill>
                  <a:schemeClr val="bg1"/>
                </a:solidFill>
                <a:latin typeface="+mj-lt"/>
              </a:rPr>
              <a:t>Supported by the Swiss and German Governments. 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2A4C-249B-4869-B8FF-7682E9DC2D8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981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GEMI: Indicator Lead Agencies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7638751"/>
              </p:ext>
            </p:extLst>
          </p:nvPr>
        </p:nvGraphicFramePr>
        <p:xfrm>
          <a:off x="2541960" y="2140499"/>
          <a:ext cx="7848872" cy="6480716"/>
        </p:xfrm>
        <a:graphic>
          <a:graphicData uri="http://schemas.openxmlformats.org/drawingml/2006/table">
            <a:tbl>
              <a:tblPr firstRow="1" firstCol="1" bandRow="1"/>
              <a:tblGrid>
                <a:gridCol w="3924436"/>
                <a:gridCol w="3924436"/>
              </a:tblGrid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WHO / UNICEF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WHO / UNICEF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6.3.1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WHO / HABITAT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6.4.1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6.4.2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6.5.1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6.5.2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UNECE / UNESCO-IHP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6.6.1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6.a.1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WHO / UNEP / OECD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6.b.1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WHO / UNEP / OECD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2A4C-249B-4869-B8FF-7682E9DC2D8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6486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-61168"/>
            <a:ext cx="11703050" cy="1481584"/>
          </a:xfrm>
        </p:spPr>
        <p:txBody>
          <a:bodyPr/>
          <a:lstStyle/>
          <a:p>
            <a:r>
              <a:rPr lang="en-US" dirty="0" smtClean="0"/>
              <a:t>FAO: Indicators 6.4.1 and 6.4.2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1564432"/>
            <a:ext cx="5419477" cy="6436925"/>
          </a:xfrm>
        </p:spPr>
        <p:txBody>
          <a:bodyPr/>
          <a:lstStyle/>
          <a:p>
            <a:r>
              <a:rPr lang="en-GB" dirty="0" smtClean="0"/>
              <a:t>Percentage </a:t>
            </a:r>
            <a:r>
              <a:rPr lang="en-GB" dirty="0"/>
              <a:t>change in water use efficiency over </a:t>
            </a:r>
            <a:r>
              <a:rPr lang="en-GB" dirty="0" smtClean="0"/>
              <a:t>time</a:t>
            </a:r>
          </a:p>
          <a:p>
            <a:endParaRPr lang="en-US" dirty="0" smtClean="0"/>
          </a:p>
          <a:p>
            <a:endParaRPr lang="en-GB" dirty="0" smtClean="0"/>
          </a:p>
          <a:p>
            <a:r>
              <a:rPr lang="en-GB" dirty="0" smtClean="0"/>
              <a:t>Level </a:t>
            </a:r>
            <a:r>
              <a:rPr lang="en-GB" dirty="0"/>
              <a:t>of water stress: freshwater withdrawal in percentage of available freshwater resources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2A4C-249B-4869-B8FF-7682E9DC2D8D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4102" name="Picture 6" descr="http://www.groundreport.com/wp-content/uploads/2016/05/Photo-by-Fintrac-Drip-Irrigation-Technology-is-a-Solution-for-Many-Smallholder-Farm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496" y="1670411"/>
            <a:ext cx="5184576" cy="327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s://i.guim.co.uk/img/static/sys-images/Guardian/Pix/pictures/2015/3/7/1425744889369/A-resident-walks-with-a-d-009.jpg?w=620&amp;q=55&amp;auto=format&amp;usm=12&amp;fit=max&amp;s=9b04e711200254804a9d405d4b47486c"/>
          <p:cNvSpPr>
            <a:spLocks noChangeAspect="1" noChangeArrowheads="1"/>
          </p:cNvSpPr>
          <p:nvPr/>
        </p:nvSpPr>
        <p:spPr bwMode="auto">
          <a:xfrm>
            <a:off x="7046181" y="5668888"/>
            <a:ext cx="208822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6496" y="5198802"/>
            <a:ext cx="5184576" cy="35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43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at FAO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0237" y="2276475"/>
            <a:ext cx="4544850" cy="64357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22479" y="2276475"/>
            <a:ext cx="4752529" cy="634474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2A4C-249B-4869-B8FF-7682E9DC2D8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771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work on water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Drought Risk Management</a:t>
            </a:r>
          </a:p>
          <a:p>
            <a:endParaRPr lang="en-US" sz="2000" dirty="0" smtClean="0"/>
          </a:p>
          <a:p>
            <a:r>
              <a:rPr lang="en-US" dirty="0" smtClean="0"/>
              <a:t>Groundwater Governance</a:t>
            </a:r>
          </a:p>
          <a:p>
            <a:endParaRPr lang="en-US" sz="2000" dirty="0" smtClean="0"/>
          </a:p>
          <a:p>
            <a:r>
              <a:rPr lang="en-US" dirty="0"/>
              <a:t>Water </a:t>
            </a:r>
            <a:r>
              <a:rPr lang="en-US" dirty="0" smtClean="0"/>
              <a:t>Tenure</a:t>
            </a:r>
          </a:p>
          <a:p>
            <a:endParaRPr lang="en-US" sz="2000" dirty="0" smtClean="0"/>
          </a:p>
          <a:p>
            <a:r>
              <a:rPr lang="en-US" dirty="0" smtClean="0"/>
              <a:t>Integrated </a:t>
            </a:r>
            <a:r>
              <a:rPr lang="en-US" dirty="0"/>
              <a:t>water-soil quality monitoring</a:t>
            </a:r>
            <a:endParaRPr lang="en-GB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Water for the Rural </a:t>
            </a:r>
            <a:r>
              <a:rPr lang="en-US" dirty="0" smtClean="0"/>
              <a:t>Poor</a:t>
            </a:r>
          </a:p>
          <a:p>
            <a:endParaRPr lang="en-US" dirty="0"/>
          </a:p>
          <a:p>
            <a:r>
              <a:rPr lang="en-US" dirty="0"/>
              <a:t>Irrigation </a:t>
            </a:r>
            <a:r>
              <a:rPr lang="en-US" dirty="0" smtClean="0"/>
              <a:t>Management</a:t>
            </a:r>
          </a:p>
          <a:p>
            <a:endParaRPr lang="en-US" dirty="0"/>
          </a:p>
          <a:p>
            <a:r>
              <a:rPr lang="en-US" dirty="0"/>
              <a:t>Solar-powered </a:t>
            </a:r>
            <a:r>
              <a:rPr lang="en-US" dirty="0" smtClean="0"/>
              <a:t>Irrigation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2A4C-249B-4869-B8FF-7682E9DC2D8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038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NRL divisio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40468</TotalTime>
  <Pages>0</Pages>
  <Words>359</Words>
  <Characters>0</Characters>
  <Application>Microsoft Office PowerPoint</Application>
  <PresentationFormat>Personalizzato</PresentationFormat>
  <Lines>0</Lines>
  <Paragraphs>67</Paragraphs>
  <Slides>10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2_NRL division</vt:lpstr>
      <vt:lpstr>Water in UN Initiatives</vt:lpstr>
      <vt:lpstr> The UN and the 2030 Agenda for Sustainable Development</vt:lpstr>
      <vt:lpstr>A dedicated Goal for water: SDG 6</vt:lpstr>
      <vt:lpstr>The UN System and the SDG 6 </vt:lpstr>
      <vt:lpstr>Integrated monitoring of water and sanitation - GEMI</vt:lpstr>
      <vt:lpstr>GEMI: Indicator Lead Agencies</vt:lpstr>
      <vt:lpstr>FAO: Indicators 6.4.1 and 6.4.2</vt:lpstr>
      <vt:lpstr>Water at FAO</vt:lpstr>
      <vt:lpstr>Selected work on water</vt:lpstr>
      <vt:lpstr>Diapositiva 10</vt:lpstr>
    </vt:vector>
  </TitlesOfParts>
  <Manager>Communications Manager, NRL</Manager>
  <Company>FAO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FAO’s Land and Water Division</dc:title>
  <dc:subject>NRL presentation</dc:subject>
  <dc:creator>Nicoletta Forlano</dc:creator>
  <cp:lastModifiedBy>giusta</cp:lastModifiedBy>
  <cp:revision>177</cp:revision>
  <cp:lastPrinted>2016-02-09T13:36:59Z</cp:lastPrinted>
  <dcterms:modified xsi:type="dcterms:W3CDTF">2016-05-23T08:48:16Z</dcterms:modified>
</cp:coreProperties>
</file>