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42" r:id="rId2"/>
    <p:sldId id="391" r:id="rId3"/>
    <p:sldId id="353" r:id="rId4"/>
    <p:sldId id="382" r:id="rId5"/>
    <p:sldId id="376" r:id="rId6"/>
    <p:sldId id="384" r:id="rId7"/>
    <p:sldId id="366" r:id="rId8"/>
    <p:sldId id="355" r:id="rId9"/>
    <p:sldId id="369" r:id="rId10"/>
    <p:sldId id="377" r:id="rId11"/>
    <p:sldId id="380" r:id="rId12"/>
    <p:sldId id="385" r:id="rId13"/>
    <p:sldId id="370" r:id="rId14"/>
    <p:sldId id="390" r:id="rId15"/>
    <p:sldId id="388" r:id="rId16"/>
    <p:sldId id="389" r:id="rId17"/>
    <p:sldId id="392" r:id="rId18"/>
    <p:sldId id="350" r:id="rId19"/>
    <p:sldId id="387" r:id="rId20"/>
    <p:sldId id="358" r:id="rId21"/>
    <p:sldId id="363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6330"/>
    </p:cViewPr>
  </p:sorterViewPr>
  <p:notesViewPr>
    <p:cSldViewPr>
      <p:cViewPr varScale="1">
        <p:scale>
          <a:sx n="60" d="100"/>
          <a:sy n="60" d="100"/>
        </p:scale>
        <p:origin x="-274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FF630-5720-4343-9B4F-40D00F2DC653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CA8E0-C6D7-4A91-886A-002A450FE62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5960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043608" y="1124744"/>
            <a:ext cx="7632848" cy="2376264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220320" y="3900031"/>
            <a:ext cx="3461959" cy="2076137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5CDD-ECFE-4BA8-9FD5-42510B138127}" type="datetimeFigureOut">
              <a:rPr lang="es-ES" smtClean="0"/>
              <a:pPr/>
              <a:t>23/05/2016</a:t>
            </a:fld>
            <a:endParaRPr lang="es-E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5791-C285-420F-8BE7-86162A3E4474}" type="slidenum">
              <a:rPr lang="es-ES" smtClean="0"/>
              <a:pPr/>
              <a:t>‹N›</a:t>
            </a:fld>
            <a:endParaRPr lang="es-ES"/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33056"/>
            <a:ext cx="4176713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5CDD-ECFE-4BA8-9FD5-42510B138127}" type="datetimeFigureOut">
              <a:rPr lang="es-ES" smtClean="0"/>
              <a:pPr/>
              <a:t>23/05/2016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5791-C285-420F-8BE7-86162A3E4474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5CDD-ECFE-4BA8-9FD5-42510B138127}" type="datetimeFigureOut">
              <a:rPr lang="es-ES" smtClean="0"/>
              <a:pPr/>
              <a:t>23/05/2016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5791-C285-420F-8BE7-86162A3E4474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5CDD-ECFE-4BA8-9FD5-42510B138127}" type="datetimeFigureOut">
              <a:rPr lang="es-ES" smtClean="0"/>
              <a:pPr/>
              <a:t>23/05/2016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5791-C285-420F-8BE7-86162A3E4474}" type="slidenum">
              <a:rPr lang="es-ES" smtClean="0"/>
              <a:pPr/>
              <a:t>‹N›</a:t>
            </a:fld>
            <a:endParaRPr lang="es-ES"/>
          </a:p>
        </p:txBody>
      </p:sp>
      <p:pic>
        <p:nvPicPr>
          <p:cNvPr id="2050" name="Picture 2" descr="D:\PN\JPI Agua\Corporate Image\Logo Water JPI 119 x 66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189" y="6093296"/>
            <a:ext cx="11334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5976" y="1196752"/>
            <a:ext cx="4176464" cy="3240360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5976" y="4654690"/>
            <a:ext cx="4176464" cy="1516424"/>
          </a:xfrm>
        </p:spPr>
        <p:txBody>
          <a:bodyPr lIns="45720" rIns="45720" anchor="t">
            <a:no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5CDD-ECFE-4BA8-9FD5-42510B138127}" type="datetimeFigureOut">
              <a:rPr lang="es-ES" smtClean="0"/>
              <a:pPr/>
              <a:t>23/05/2016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5791-C285-420F-8BE7-86162A3E4474}" type="slidenum">
              <a:rPr lang="es-ES" smtClean="0"/>
              <a:pPr/>
              <a:t>‹N›</a:t>
            </a:fld>
            <a:endParaRPr lang="es-ES"/>
          </a:p>
        </p:txBody>
      </p:sp>
      <p:pic>
        <p:nvPicPr>
          <p:cNvPr id="7" name="Picture 2" descr="D:\PN\JPI Agua\Corporate Image\Logo Water JPI 992 x 484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54690"/>
            <a:ext cx="3243719" cy="158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5CDD-ECFE-4BA8-9FD5-42510B138127}" type="datetimeFigureOut">
              <a:rPr lang="es-ES" smtClean="0"/>
              <a:pPr/>
              <a:t>23/05/2016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5791-C285-420F-8BE7-86162A3E4474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5CDD-ECFE-4BA8-9FD5-42510B138127}" type="datetimeFigureOut">
              <a:rPr lang="es-ES" smtClean="0"/>
              <a:pPr/>
              <a:t>23/05/2016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5791-C285-420F-8BE7-86162A3E4474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5CDD-ECFE-4BA8-9FD5-42510B138127}" type="datetimeFigureOut">
              <a:rPr lang="es-ES" smtClean="0"/>
              <a:pPr/>
              <a:t>23/05/2016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5791-C285-420F-8BE7-86162A3E4474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5CDD-ECFE-4BA8-9FD5-42510B138127}" type="datetimeFigureOut">
              <a:rPr lang="es-ES" smtClean="0"/>
              <a:pPr/>
              <a:t>23/05/2016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5791-C285-420F-8BE7-86162A3E4474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5CDD-ECFE-4BA8-9FD5-42510B138127}" type="datetimeFigureOut">
              <a:rPr lang="es-ES" smtClean="0"/>
              <a:pPr/>
              <a:t>23/05/2016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5791-C285-420F-8BE7-86162A3E4474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5CDD-ECFE-4BA8-9FD5-42510B138127}" type="datetimeFigureOut">
              <a:rPr lang="es-ES" smtClean="0"/>
              <a:pPr/>
              <a:t>23/05/2016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DA55791-C285-420F-8BE7-86162A3E4474}" type="slidenum">
              <a:rPr lang="es-ES" smtClean="0"/>
              <a:pPr/>
              <a:t>‹N›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dirty="0" smtClean="0"/>
              <a:t>Segundo nivel</a:t>
            </a:r>
          </a:p>
          <a:p>
            <a:pPr lvl="2" eaLnBrk="1" latinLnBrk="0" hangingPunct="1"/>
            <a:r>
              <a:rPr kumimoji="0" lang="es-ES" dirty="0" smtClean="0"/>
              <a:t>Tercer nivel</a:t>
            </a:r>
          </a:p>
          <a:p>
            <a:pPr lvl="3" eaLnBrk="1" latinLnBrk="0" hangingPunct="1"/>
            <a:r>
              <a:rPr kumimoji="0" lang="es-ES" dirty="0" smtClean="0"/>
              <a:t>Cuarto nivel</a:t>
            </a:r>
          </a:p>
          <a:p>
            <a:pPr lvl="4" eaLnBrk="1" latinLnBrk="0" hangingPunct="1"/>
            <a:r>
              <a:rPr kumimoji="0" lang="es-ES" dirty="0" smtClean="0"/>
              <a:t>Quinto nivel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945CDD-ECFE-4BA8-9FD5-42510B138127}" type="datetimeFigureOut">
              <a:rPr lang="es-ES" smtClean="0"/>
              <a:pPr/>
              <a:t>23/05/2016</a:t>
            </a:fld>
            <a:endParaRPr lang="es-E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A55791-C285-420F-8BE7-86162A3E4474}" type="slidenum">
              <a:rPr lang="es-ES" smtClean="0"/>
              <a:pPr/>
              <a:t>‹N›</a:t>
            </a:fld>
            <a:endParaRPr lang="es-E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long term global vision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Maurice </a:t>
            </a:r>
            <a:r>
              <a:rPr lang="en-US" dirty="0" err="1" smtClean="0"/>
              <a:t>Héral</a:t>
            </a:r>
            <a:endParaRPr lang="en-US" dirty="0" smtClean="0"/>
          </a:p>
          <a:p>
            <a:r>
              <a:rPr lang="en-US" dirty="0" smtClean="0"/>
              <a:t> JPI WATER GB Chair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161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space réservé du contenu 3" descr="http://greencleanguide.com/wp-content/uploads/2011/07/unsustainable-growth-of-water-scarcity-1024x66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1"/>
            <a:ext cx="7560840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563888" y="5949280"/>
            <a:ext cx="41764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>
                <a:solidFill>
                  <a:prstClr val="white"/>
                </a:solidFill>
              </a:rPr>
              <a:t>62% of the world population under water scarcity in 2030</a:t>
            </a:r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831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Drough</a:t>
            </a:r>
            <a:r>
              <a:rPr lang="en-US" dirty="0" smtClean="0"/>
              <a:t> in warmer periods</a:t>
            </a:r>
            <a:endParaRPr lang="en-US" dirty="0"/>
          </a:p>
        </p:txBody>
      </p:sp>
      <p:pic>
        <p:nvPicPr>
          <p:cNvPr id="4" name="Espace réservé du contenu 3" descr="http://newswatch.nationalgeographic.com/files/2012/03/water-scarcity-NG-950x362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60848"/>
            <a:ext cx="8229600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llipse 4"/>
          <p:cNvSpPr/>
          <p:nvPr/>
        </p:nvSpPr>
        <p:spPr>
          <a:xfrm>
            <a:off x="4355976" y="2852936"/>
            <a:ext cx="1584176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2311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s://upload.wikimedia.org/wikipedia/commons/7/78/Percentage_population_undernourished_world_map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496944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123728" y="620688"/>
            <a:ext cx="52565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HUNGER MAP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80089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change evolution </a:t>
            </a:r>
            <a:r>
              <a:rPr lang="en-US" dirty="0" err="1" smtClean="0"/>
              <a:t>Ipcc</a:t>
            </a:r>
            <a:endParaRPr lang="en-US" dirty="0"/>
          </a:p>
        </p:txBody>
      </p:sp>
      <p:pic>
        <p:nvPicPr>
          <p:cNvPr id="4" name="Espace réservé du contenu 3" descr="http://www2.ucar.edu/sites/default/files/news/2010/2030-2039wOceanLabels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456" y="2060848"/>
            <a:ext cx="8229600" cy="3989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8785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cartographie.sciences-po.fr/sites/default/files/A01c_Densite_population_Monde_20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84976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377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idata.over-blog.com/4/95/89/87/mobilites-humaines/Carte-Flux-migratoire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9036496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123728" y="332656"/>
            <a:ext cx="360040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Human</a:t>
            </a:r>
            <a:r>
              <a:rPr lang="fr-FR" dirty="0" smtClean="0"/>
              <a:t> migration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0232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citizenpost.fr/wp-content/uploads/2015/09/quoi-ressemble-vraiment-la-carte-mondiale-des-migran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944" y="404664"/>
            <a:ext cx="8971064" cy="63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3568" y="5589240"/>
            <a:ext cx="367240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2/3 of the migrations are </a:t>
            </a:r>
            <a:r>
              <a:rPr lang="fr-FR" dirty="0" err="1" smtClean="0"/>
              <a:t>caused</a:t>
            </a:r>
            <a:r>
              <a:rPr lang="fr-FR" dirty="0" smtClean="0"/>
              <a:t> by absence of </a:t>
            </a:r>
            <a:r>
              <a:rPr lang="fr-FR" dirty="0" err="1" smtClean="0"/>
              <a:t>food</a:t>
            </a:r>
            <a:r>
              <a:rPr lang="fr-FR" dirty="0" smtClean="0"/>
              <a:t> </a:t>
            </a:r>
            <a:r>
              <a:rPr lang="fr-FR" dirty="0" err="1" smtClean="0"/>
              <a:t>security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88142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research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bring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 smtClean="0"/>
              <a:t>Identification of the ressources surface and underground and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sustainable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of exploitation</a:t>
            </a:r>
          </a:p>
          <a:p>
            <a:r>
              <a:rPr lang="fr-FR" dirty="0" err="1" smtClean="0"/>
              <a:t>Expected</a:t>
            </a:r>
            <a:r>
              <a:rPr lang="fr-FR" dirty="0" smtClean="0"/>
              <a:t> </a:t>
            </a:r>
            <a:r>
              <a:rPr lang="fr-FR" dirty="0" err="1" smtClean="0"/>
              <a:t>evolution</a:t>
            </a:r>
            <a:r>
              <a:rPr lang="fr-FR" dirty="0" smtClean="0"/>
              <a:t> of the ressources for medium </a:t>
            </a:r>
            <a:r>
              <a:rPr lang="fr-FR" dirty="0" err="1" smtClean="0"/>
              <a:t>term</a:t>
            </a:r>
            <a:endParaRPr lang="fr-FR" dirty="0" smtClean="0"/>
          </a:p>
          <a:p>
            <a:r>
              <a:rPr lang="fr-FR" dirty="0" smtClean="0"/>
              <a:t>Solutions to </a:t>
            </a:r>
            <a:r>
              <a:rPr lang="fr-FR" dirty="0" err="1" smtClean="0"/>
              <a:t>better</a:t>
            </a:r>
            <a:r>
              <a:rPr lang="fr-FR" dirty="0" smtClean="0"/>
              <a:t> manage the water ressources , </a:t>
            </a:r>
            <a:r>
              <a:rPr lang="fr-FR" dirty="0" err="1" smtClean="0"/>
              <a:t>reservoirs</a:t>
            </a:r>
            <a:r>
              <a:rPr lang="fr-FR" dirty="0" smtClean="0"/>
              <a:t>, distribution , </a:t>
            </a:r>
            <a:r>
              <a:rPr lang="fr-FR" dirty="0" err="1" smtClean="0"/>
              <a:t>leakages</a:t>
            </a:r>
            <a:endParaRPr lang="fr-FR" dirty="0" smtClean="0"/>
          </a:p>
          <a:p>
            <a:r>
              <a:rPr lang="en-US" dirty="0" smtClean="0"/>
              <a:t>Developing</a:t>
            </a:r>
            <a:r>
              <a:rPr lang="fr-FR" dirty="0" smtClean="0"/>
              <a:t> </a:t>
            </a:r>
            <a:r>
              <a:rPr lang="fr-FR" dirty="0" err="1" smtClean="0"/>
              <a:t>safe</a:t>
            </a:r>
            <a:r>
              <a:rPr lang="fr-FR" dirty="0" smtClean="0"/>
              <a:t> water </a:t>
            </a:r>
            <a:r>
              <a:rPr lang="fr-FR" dirty="0" err="1" smtClean="0"/>
              <a:t>systems</a:t>
            </a:r>
            <a:r>
              <a:rPr lang="fr-FR" dirty="0" smtClean="0"/>
              <a:t> by </a:t>
            </a:r>
            <a:r>
              <a:rPr lang="fr-FR" dirty="0" err="1" smtClean="0"/>
              <a:t>inprooving</a:t>
            </a:r>
            <a:r>
              <a:rPr lang="fr-FR" dirty="0" smtClean="0"/>
              <a:t> </a:t>
            </a:r>
            <a:r>
              <a:rPr lang="fr-FR" dirty="0" err="1" smtClean="0"/>
              <a:t>sanitation</a:t>
            </a:r>
            <a:r>
              <a:rPr lang="fr-FR" dirty="0" smtClean="0"/>
              <a:t> </a:t>
            </a:r>
            <a:r>
              <a:rPr lang="fr-FR" dirty="0" err="1" smtClean="0"/>
              <a:t>technics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Prevention</a:t>
            </a:r>
            <a:r>
              <a:rPr lang="fr-FR" dirty="0" smtClean="0"/>
              <a:t> and </a:t>
            </a:r>
            <a:r>
              <a:rPr lang="fr-FR" dirty="0" err="1" smtClean="0"/>
              <a:t>treatment</a:t>
            </a:r>
            <a:r>
              <a:rPr lang="fr-FR" dirty="0" smtClean="0"/>
              <a:t> of water </a:t>
            </a:r>
            <a:r>
              <a:rPr lang="fr-FR" dirty="0" err="1" smtClean="0"/>
              <a:t>human</a:t>
            </a:r>
            <a:r>
              <a:rPr lang="fr-FR" dirty="0" smtClean="0"/>
              <a:t> </a:t>
            </a:r>
            <a:r>
              <a:rPr lang="fr-FR" dirty="0" err="1" smtClean="0"/>
              <a:t>deseases</a:t>
            </a:r>
            <a:endParaRPr lang="fr-FR" dirty="0" smtClean="0"/>
          </a:p>
          <a:p>
            <a:r>
              <a:rPr lang="fr-FR" dirty="0" err="1" smtClean="0"/>
              <a:t>Creation</a:t>
            </a:r>
            <a:r>
              <a:rPr lang="fr-FR" dirty="0" smtClean="0"/>
              <a:t> of new ressources: </a:t>
            </a:r>
            <a:r>
              <a:rPr lang="fr-FR" dirty="0" err="1" smtClean="0"/>
              <a:t>recycling</a:t>
            </a:r>
            <a:r>
              <a:rPr lang="fr-FR" dirty="0" smtClean="0"/>
              <a:t>, </a:t>
            </a:r>
            <a:r>
              <a:rPr lang="fr-FR" dirty="0" err="1" smtClean="0"/>
              <a:t>wastes</a:t>
            </a:r>
            <a:r>
              <a:rPr lang="fr-FR" dirty="0" smtClean="0"/>
              <a:t> </a:t>
            </a:r>
            <a:r>
              <a:rPr lang="fr-FR" dirty="0" err="1" smtClean="0"/>
              <a:t>treatments</a:t>
            </a:r>
            <a:r>
              <a:rPr lang="fr-FR" dirty="0" smtClean="0"/>
              <a:t>, </a:t>
            </a:r>
            <a:r>
              <a:rPr lang="fr-FR" dirty="0" err="1" smtClean="0"/>
              <a:t>desalinisation</a:t>
            </a:r>
            <a:r>
              <a:rPr lang="fr-FR" dirty="0" smtClean="0"/>
              <a:t>,  </a:t>
            </a:r>
            <a:r>
              <a:rPr lang="fr-FR" dirty="0" err="1" smtClean="0"/>
              <a:t>morning</a:t>
            </a:r>
            <a:r>
              <a:rPr lang="fr-FR" dirty="0" smtClean="0"/>
              <a:t> </a:t>
            </a:r>
            <a:r>
              <a:rPr lang="fr-FR" dirty="0" err="1" smtClean="0"/>
              <a:t>dew</a:t>
            </a:r>
            <a:r>
              <a:rPr lang="fr-FR" dirty="0" smtClean="0"/>
              <a:t>, condensation collectors…</a:t>
            </a:r>
          </a:p>
          <a:p>
            <a:r>
              <a:rPr lang="fr-FR" dirty="0" err="1" smtClean="0"/>
              <a:t>Climate</a:t>
            </a:r>
            <a:r>
              <a:rPr lang="fr-FR" dirty="0" smtClean="0"/>
              <a:t> </a:t>
            </a:r>
            <a:r>
              <a:rPr lang="fr-FR" dirty="0" err="1" smtClean="0"/>
              <a:t>enginiering</a:t>
            </a:r>
            <a:r>
              <a:rPr lang="fr-FR" dirty="0" smtClean="0"/>
              <a:t>: </a:t>
            </a:r>
            <a:r>
              <a:rPr lang="fr-FR" dirty="0" err="1" smtClean="0"/>
              <a:t>clouds</a:t>
            </a:r>
            <a:r>
              <a:rPr lang="fr-FR" dirty="0" smtClean="0"/>
              <a:t>, </a:t>
            </a:r>
            <a:r>
              <a:rPr lang="fr-FR" dirty="0" err="1" smtClean="0"/>
              <a:t>shadow</a:t>
            </a:r>
            <a:r>
              <a:rPr lang="fr-FR" dirty="0" smtClean="0"/>
              <a:t>, </a:t>
            </a:r>
            <a:r>
              <a:rPr lang="fr-FR" dirty="0" err="1" smtClean="0"/>
              <a:t>role</a:t>
            </a:r>
            <a:r>
              <a:rPr lang="fr-FR" dirty="0" smtClean="0"/>
              <a:t> of </a:t>
            </a:r>
            <a:r>
              <a:rPr lang="fr-FR" dirty="0" err="1" smtClean="0"/>
              <a:t>forest</a:t>
            </a:r>
            <a:r>
              <a:rPr lang="fr-FR" dirty="0" smtClean="0"/>
              <a:t> and </a:t>
            </a:r>
            <a:r>
              <a:rPr lang="fr-FR" dirty="0" err="1" smtClean="0"/>
              <a:t>rain</a:t>
            </a:r>
            <a:r>
              <a:rPr lang="fr-FR" dirty="0" smtClean="0"/>
              <a:t>, green </a:t>
            </a:r>
            <a:r>
              <a:rPr lang="fr-FR" dirty="0" err="1" smtClean="0"/>
              <a:t>barier</a:t>
            </a:r>
            <a:r>
              <a:rPr lang="fr-FR" dirty="0" smtClean="0"/>
              <a:t> to stop </a:t>
            </a:r>
            <a:r>
              <a:rPr lang="fr-FR" dirty="0" err="1" smtClean="0"/>
              <a:t>desertification</a:t>
            </a:r>
            <a:r>
              <a:rPr lang="fr-FR" dirty="0" smtClean="0"/>
              <a:t>, </a:t>
            </a:r>
          </a:p>
          <a:p>
            <a:r>
              <a:rPr lang="fr-FR" dirty="0" err="1" smtClean="0"/>
              <a:t>Improove</a:t>
            </a:r>
            <a:r>
              <a:rPr lang="fr-FR" dirty="0" smtClean="0"/>
              <a:t> agriculture </a:t>
            </a:r>
            <a:r>
              <a:rPr lang="fr-FR" dirty="0" err="1" smtClean="0"/>
              <a:t>less</a:t>
            </a:r>
            <a:r>
              <a:rPr lang="fr-FR" dirty="0" smtClean="0"/>
              <a:t> water </a:t>
            </a:r>
            <a:r>
              <a:rPr lang="fr-FR" dirty="0" err="1" smtClean="0"/>
              <a:t>consuming</a:t>
            </a:r>
            <a:r>
              <a:rPr lang="fr-FR" dirty="0" smtClean="0"/>
              <a:t>: plants </a:t>
            </a:r>
            <a:r>
              <a:rPr lang="fr-FR" dirty="0" err="1" smtClean="0"/>
              <a:t>adapted</a:t>
            </a:r>
            <a:r>
              <a:rPr lang="fr-FR" dirty="0" smtClean="0"/>
              <a:t> to </a:t>
            </a:r>
            <a:r>
              <a:rPr lang="fr-FR" dirty="0" err="1" smtClean="0"/>
              <a:t>drough</a:t>
            </a:r>
            <a:r>
              <a:rPr lang="fr-FR" dirty="0" smtClean="0"/>
              <a:t>, </a:t>
            </a:r>
            <a:r>
              <a:rPr lang="fr-FR" dirty="0" err="1" smtClean="0"/>
              <a:t>adapted</a:t>
            </a:r>
            <a:r>
              <a:rPr lang="fr-FR" dirty="0" smtClean="0"/>
              <a:t> new </a:t>
            </a:r>
            <a:r>
              <a:rPr lang="fr-FR" dirty="0" err="1" smtClean="0"/>
              <a:t>periodic</a:t>
            </a:r>
            <a:r>
              <a:rPr lang="fr-FR" dirty="0" smtClean="0"/>
              <a:t> irrigation system, ICT agri </a:t>
            </a:r>
          </a:p>
          <a:p>
            <a:r>
              <a:rPr lang="fr-FR" dirty="0" err="1" smtClean="0"/>
              <a:t>Soil</a:t>
            </a:r>
            <a:r>
              <a:rPr lang="fr-FR" dirty="0" smtClean="0"/>
              <a:t> changes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increase</a:t>
            </a:r>
            <a:r>
              <a:rPr lang="fr-FR" dirty="0" smtClean="0"/>
              <a:t> of </a:t>
            </a:r>
            <a:r>
              <a:rPr lang="fr-FR" dirty="0" err="1" smtClean="0"/>
              <a:t>organic</a:t>
            </a:r>
            <a:r>
              <a:rPr lang="fr-FR" dirty="0" smtClean="0"/>
              <a:t> </a:t>
            </a:r>
            <a:r>
              <a:rPr lang="fr-FR" dirty="0" err="1" smtClean="0"/>
              <a:t>matter</a:t>
            </a:r>
            <a:r>
              <a:rPr lang="fr-FR" dirty="0" smtClean="0"/>
              <a:t>(4%°) for water </a:t>
            </a:r>
            <a:r>
              <a:rPr lang="fr-FR" dirty="0" err="1" smtClean="0"/>
              <a:t>retention</a:t>
            </a:r>
            <a:r>
              <a:rPr lang="fr-FR" dirty="0" smtClean="0"/>
              <a:t> and </a:t>
            </a:r>
            <a:r>
              <a:rPr lang="fr-FR" dirty="0" err="1" smtClean="0"/>
              <a:t>carbon</a:t>
            </a:r>
            <a:r>
              <a:rPr lang="fr-FR" dirty="0" smtClean="0"/>
              <a:t> </a:t>
            </a:r>
            <a:r>
              <a:rPr lang="fr-FR" dirty="0" err="1" smtClean="0"/>
              <a:t>sequestration</a:t>
            </a:r>
            <a:r>
              <a:rPr lang="fr-FR" dirty="0" smtClean="0"/>
              <a:t>   </a:t>
            </a:r>
          </a:p>
          <a:p>
            <a:r>
              <a:rPr lang="fr-FR" dirty="0" err="1" smtClean="0"/>
              <a:t>Contribute</a:t>
            </a:r>
            <a:r>
              <a:rPr lang="fr-FR" dirty="0" smtClean="0"/>
              <a:t> to </a:t>
            </a:r>
            <a:r>
              <a:rPr lang="fr-FR" dirty="0" err="1" smtClean="0"/>
              <a:t>limit</a:t>
            </a:r>
            <a:r>
              <a:rPr lang="fr-FR" dirty="0" smtClean="0"/>
              <a:t> </a:t>
            </a:r>
            <a:r>
              <a:rPr lang="fr-FR" dirty="0" err="1" smtClean="0"/>
              <a:t>climate</a:t>
            </a:r>
            <a:r>
              <a:rPr lang="fr-FR" dirty="0" smtClean="0"/>
              <a:t> change by </a:t>
            </a:r>
            <a:r>
              <a:rPr lang="fr-FR" dirty="0" err="1" smtClean="0"/>
              <a:t>promoting</a:t>
            </a:r>
            <a:r>
              <a:rPr lang="fr-FR" dirty="0" smtClean="0"/>
              <a:t> use of </a:t>
            </a:r>
            <a:r>
              <a:rPr lang="fr-FR" dirty="0" err="1" smtClean="0"/>
              <a:t>renewable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r>
              <a:rPr lang="fr-FR" dirty="0" smtClean="0"/>
              <a:t> in all the water </a:t>
            </a:r>
            <a:r>
              <a:rPr lang="fr-FR" dirty="0" err="1" smtClean="0"/>
              <a:t>chain</a:t>
            </a:r>
            <a:endParaRPr lang="fr-FR" dirty="0" smtClean="0"/>
          </a:p>
          <a:p>
            <a:r>
              <a:rPr lang="fr-FR" dirty="0" smtClean="0"/>
              <a:t>Water </a:t>
            </a:r>
            <a:r>
              <a:rPr lang="fr-FR" dirty="0" err="1" smtClean="0"/>
              <a:t>prices</a:t>
            </a:r>
            <a:r>
              <a:rPr lang="fr-FR" dirty="0" smtClean="0"/>
              <a:t>, social </a:t>
            </a:r>
            <a:r>
              <a:rPr lang="fr-FR" dirty="0" err="1" smtClean="0"/>
              <a:t>acceptance</a:t>
            </a:r>
            <a:r>
              <a:rPr lang="fr-FR" dirty="0" smtClean="0"/>
              <a:t> and </a:t>
            </a:r>
            <a:r>
              <a:rPr lang="fr-FR" dirty="0" err="1" smtClean="0"/>
              <a:t>governance</a:t>
            </a:r>
            <a:r>
              <a:rPr lang="fr-FR" dirty="0" smtClean="0"/>
              <a:t> issues</a:t>
            </a:r>
          </a:p>
          <a:p>
            <a:r>
              <a:rPr lang="fr-FR" dirty="0" err="1" smtClean="0"/>
              <a:t>Developp</a:t>
            </a:r>
            <a:r>
              <a:rPr lang="fr-FR" dirty="0" smtClean="0"/>
              <a:t> international </a:t>
            </a:r>
            <a:r>
              <a:rPr lang="fr-FR" dirty="0" err="1" smtClean="0"/>
              <a:t>cooperation</a:t>
            </a:r>
            <a:r>
              <a:rPr lang="fr-FR" dirty="0" smtClean="0"/>
              <a:t> to go </a:t>
            </a:r>
            <a:r>
              <a:rPr lang="fr-FR" dirty="0" err="1" smtClean="0"/>
              <a:t>faster</a:t>
            </a:r>
            <a:r>
              <a:rPr lang="fr-FR" dirty="0" smtClean="0"/>
              <a:t> and </a:t>
            </a:r>
            <a:r>
              <a:rPr lang="fr-FR" dirty="0" err="1" smtClean="0"/>
              <a:t>promoting</a:t>
            </a:r>
            <a:r>
              <a:rPr lang="fr-FR" dirty="0" smtClean="0"/>
              <a:t> world innovation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70602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-612576" y="-819473"/>
            <a:ext cx="10729192" cy="2163699"/>
          </a:xfrm>
        </p:spPr>
        <p:txBody>
          <a:bodyPr>
            <a:normAutofit/>
          </a:bodyPr>
          <a:lstStyle/>
          <a:p>
            <a:pPr algn="ctr"/>
            <a:r>
              <a:rPr lang="en-GB" altLang="fr-FR" dirty="0" smtClean="0"/>
              <a:t> On the way: International</a:t>
            </a:r>
            <a:br>
              <a:rPr lang="en-GB" altLang="fr-FR" dirty="0" smtClean="0"/>
            </a:br>
            <a:r>
              <a:rPr lang="en-GB" altLang="fr-FR" dirty="0" smtClean="0"/>
              <a:t> Cooperation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/>
              <a:t> RDI activities and participation of their </a:t>
            </a:r>
            <a:r>
              <a:rPr lang="en-GB" dirty="0"/>
              <a:t>research funding </a:t>
            </a:r>
            <a:r>
              <a:rPr lang="en-GB" dirty="0" smtClean="0"/>
              <a:t>organisations in </a:t>
            </a:r>
            <a:r>
              <a:rPr lang="en-GB" dirty="0"/>
              <a:t>the </a:t>
            </a:r>
            <a:r>
              <a:rPr lang="en-GB" dirty="0" smtClean="0"/>
              <a:t>ERA-NETs COFUND with FACCE</a:t>
            </a:r>
          </a:p>
          <a:p>
            <a:pPr marL="1248012" lvl="1" indent="-342900">
              <a:buFont typeface="Wingdings" panose="05000000000000000000" pitchFamily="2" charset="2"/>
              <a:buChar char="ü"/>
              <a:defRPr/>
            </a:pPr>
            <a:r>
              <a:rPr lang="en-GB" dirty="0" smtClean="0">
                <a:solidFill>
                  <a:schemeClr val="accent1"/>
                </a:solidFill>
              </a:rPr>
              <a:t>Brazil</a:t>
            </a:r>
          </a:p>
          <a:p>
            <a:pPr marL="1248012" lvl="1" indent="-342900">
              <a:buFont typeface="Wingdings 2" pitchFamily="18" charset="2"/>
              <a:buChar char=""/>
              <a:defRPr/>
            </a:pPr>
            <a:r>
              <a:rPr lang="en-GB" dirty="0" smtClean="0">
                <a:solidFill>
                  <a:schemeClr val="accent1"/>
                </a:solidFill>
              </a:rPr>
              <a:t>Canada</a:t>
            </a:r>
          </a:p>
          <a:p>
            <a:pPr marL="1248012" lvl="1" indent="-342900">
              <a:buFont typeface="Wingdings 2" pitchFamily="18" charset="2"/>
              <a:buChar char=""/>
              <a:defRPr/>
            </a:pPr>
            <a:r>
              <a:rPr lang="en-GB" dirty="0" smtClean="0">
                <a:solidFill>
                  <a:schemeClr val="accent1"/>
                </a:solidFill>
              </a:rPr>
              <a:t>USA</a:t>
            </a:r>
          </a:p>
          <a:p>
            <a:pPr marL="1248012" lvl="1" indent="-342900">
              <a:buFont typeface="Wingdings 2" pitchFamily="18" charset="2"/>
              <a:buChar char=""/>
              <a:defRPr/>
            </a:pPr>
            <a:r>
              <a:rPr lang="en-GB" dirty="0" smtClean="0">
                <a:solidFill>
                  <a:schemeClr val="accent1"/>
                </a:solidFill>
              </a:rPr>
              <a:t>China</a:t>
            </a:r>
          </a:p>
          <a:p>
            <a:pPr marL="1248012" lvl="1" indent="-342900">
              <a:buFont typeface="Wingdings 2" pitchFamily="18" charset="2"/>
              <a:buChar char=""/>
              <a:defRPr/>
            </a:pPr>
            <a:r>
              <a:rPr lang="en-GB" dirty="0" smtClean="0">
                <a:solidFill>
                  <a:schemeClr val="accent1"/>
                </a:solidFill>
              </a:rPr>
              <a:t>Vietnam</a:t>
            </a:r>
          </a:p>
          <a:p>
            <a:pPr marL="1248012" lvl="1" indent="-342900">
              <a:buFont typeface="Wingdings 2" pitchFamily="18" charset="2"/>
              <a:buChar char=""/>
              <a:defRPr/>
            </a:pPr>
            <a:r>
              <a:rPr lang="en-GB" dirty="0" smtClean="0">
                <a:solidFill>
                  <a:schemeClr val="accent1"/>
                </a:solidFill>
              </a:rPr>
              <a:t>Taiwan</a:t>
            </a:r>
          </a:p>
          <a:p>
            <a:pPr marL="1248012" lvl="1" indent="-342900">
              <a:buFont typeface="Wingdings 2" pitchFamily="18" charset="2"/>
              <a:buChar char=""/>
              <a:defRPr/>
            </a:pPr>
            <a:r>
              <a:rPr lang="en-GB" dirty="0" smtClean="0">
                <a:solidFill>
                  <a:schemeClr val="accent1"/>
                </a:solidFill>
              </a:rPr>
              <a:t>India</a:t>
            </a:r>
          </a:p>
          <a:p>
            <a:pPr marL="1248012" lvl="1" indent="-342900">
              <a:buFont typeface="Wingdings 2" pitchFamily="18" charset="2"/>
              <a:buChar char=""/>
              <a:defRPr/>
            </a:pPr>
            <a:r>
              <a:rPr lang="en-GB" dirty="0" smtClean="0">
                <a:solidFill>
                  <a:schemeClr val="accent1"/>
                </a:solidFill>
              </a:rPr>
              <a:t>South Africa</a:t>
            </a:r>
          </a:p>
          <a:p>
            <a:pPr marL="1248012" lvl="1" indent="-342900">
              <a:buFont typeface="Wingdings 2" pitchFamily="18" charset="2"/>
              <a:buChar char=""/>
              <a:defRPr/>
            </a:pPr>
            <a:r>
              <a:rPr lang="en-GB" dirty="0" smtClean="0">
                <a:solidFill>
                  <a:schemeClr val="accent1"/>
                </a:solidFill>
              </a:rPr>
              <a:t>Tunisia</a:t>
            </a:r>
          </a:p>
          <a:p>
            <a:pPr marL="1248012" lvl="1" indent="-342900">
              <a:buFont typeface="Wingdings 2" pitchFamily="18" charset="2"/>
              <a:buChar char=""/>
              <a:defRPr/>
            </a:pPr>
            <a:r>
              <a:rPr lang="en-GB" dirty="0" smtClean="0">
                <a:solidFill>
                  <a:schemeClr val="accent1"/>
                </a:solidFill>
              </a:rPr>
              <a:t>Egypt</a:t>
            </a:r>
          </a:p>
          <a:p>
            <a:pPr marL="1248012" lvl="1" indent="-342900">
              <a:buFont typeface="Wingdings 2" pitchFamily="18" charset="2"/>
              <a:buChar char=""/>
              <a:defRPr/>
            </a:pPr>
            <a:endParaRPr lang="en-GB" dirty="0" smtClean="0">
              <a:solidFill>
                <a:srgbClr val="0070C0"/>
              </a:solidFill>
            </a:endParaRPr>
          </a:p>
          <a:p>
            <a:pPr marL="1248012" lvl="1" indent="-342900">
              <a:buFont typeface="Wingdings 2" pitchFamily="18" charset="2"/>
              <a:buChar char=""/>
              <a:defRPr/>
            </a:pPr>
            <a:endParaRPr lang="en-GB" dirty="0">
              <a:solidFill>
                <a:schemeClr val="accent1"/>
              </a:solidFill>
            </a:endParaRPr>
          </a:p>
          <a:p>
            <a:pPr marL="905112" lvl="1" indent="0">
              <a:buNone/>
              <a:defRPr/>
            </a:pPr>
            <a:endParaRPr lang="en-GB" dirty="0"/>
          </a:p>
        </p:txBody>
      </p:sp>
      <p:grpSp>
        <p:nvGrpSpPr>
          <p:cNvPr id="10244" name="Grouper 14"/>
          <p:cNvGrpSpPr>
            <a:grpSpLocks noChangeAspect="1"/>
          </p:cNvGrpSpPr>
          <p:nvPr/>
        </p:nvGrpSpPr>
        <p:grpSpPr bwMode="auto">
          <a:xfrm>
            <a:off x="3739902" y="2492896"/>
            <a:ext cx="5008562" cy="3043237"/>
            <a:chOff x="827584" y="552003"/>
            <a:chExt cx="6552728" cy="3982043"/>
          </a:xfrm>
        </p:grpSpPr>
        <p:pic>
          <p:nvPicPr>
            <p:cNvPr id="10245" name="Image 4" descr="blue_water_splash_world_map_520x316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552003"/>
              <a:ext cx="6552728" cy="3982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46" name="Grouper 16"/>
            <p:cNvGrpSpPr>
              <a:grpSpLocks/>
            </p:cNvGrpSpPr>
            <p:nvPr/>
          </p:nvGrpSpPr>
          <p:grpSpPr bwMode="auto">
            <a:xfrm>
              <a:off x="2119695" y="1599148"/>
              <a:ext cx="3904735" cy="1923345"/>
              <a:chOff x="2119695" y="1599148"/>
              <a:chExt cx="3904735" cy="1923345"/>
            </a:xfrm>
          </p:grpSpPr>
          <p:sp>
            <p:nvSpPr>
              <p:cNvPr id="7" name="Flèche courbée vers la droite 6"/>
              <p:cNvSpPr/>
              <p:nvPr/>
            </p:nvSpPr>
            <p:spPr>
              <a:xfrm rot="20146537" flipH="1">
                <a:off x="4123678" y="1769258"/>
                <a:ext cx="363464" cy="1753180"/>
              </a:xfrm>
              <a:prstGeom prst="curvedRightArrow">
                <a:avLst/>
              </a:prstGeom>
              <a:solidFill>
                <a:schemeClr val="accent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lèche courbée vers la droite 7"/>
              <p:cNvSpPr/>
              <p:nvPr/>
            </p:nvSpPr>
            <p:spPr>
              <a:xfrm rot="2180128">
                <a:off x="3035365" y="1721481"/>
                <a:ext cx="336463" cy="1730331"/>
              </a:xfrm>
              <a:prstGeom prst="curvedRightArrow">
                <a:avLst/>
              </a:prstGeom>
              <a:solidFill>
                <a:schemeClr val="accent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lèche courbée vers la droite 8"/>
              <p:cNvSpPr/>
              <p:nvPr/>
            </p:nvSpPr>
            <p:spPr>
              <a:xfrm rot="5116494">
                <a:off x="2855686" y="1118163"/>
                <a:ext cx="336511" cy="1634547"/>
              </a:xfrm>
              <a:prstGeom prst="curvedRightArrow">
                <a:avLst/>
              </a:prstGeom>
              <a:solidFill>
                <a:schemeClr val="accent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lèche courbée vers la droite 9"/>
              <p:cNvSpPr/>
              <p:nvPr/>
            </p:nvSpPr>
            <p:spPr>
              <a:xfrm rot="16772064" flipH="1">
                <a:off x="4772698" y="848162"/>
                <a:ext cx="326124" cy="2176627"/>
              </a:xfrm>
              <a:prstGeom prst="curvedRightArrow">
                <a:avLst/>
              </a:prstGeom>
              <a:solidFill>
                <a:schemeClr val="accent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lèche courbée vers la droite 10"/>
              <p:cNvSpPr/>
              <p:nvPr/>
            </p:nvSpPr>
            <p:spPr>
              <a:xfrm rot="6136911">
                <a:off x="2904504" y="813859"/>
                <a:ext cx="203568" cy="1773702"/>
              </a:xfrm>
              <a:prstGeom prst="curvedRightArrow">
                <a:avLst/>
              </a:prstGeom>
              <a:solidFill>
                <a:schemeClr val="accent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" name="ZoneTexte 1"/>
          <p:cNvSpPr txBox="1"/>
          <p:nvPr/>
        </p:nvSpPr>
        <p:spPr>
          <a:xfrm rot="10800000" flipV="1">
            <a:off x="2627784" y="5892065"/>
            <a:ext cx="6516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Gill Sans MT"/>
              </a:rPr>
              <a:t> COOPERATION  BETWEEN EU and MEDITERRANEAN,  AFRICAN and ASIATIC  INITIATIVES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solidFill>
                  <a:prstClr val="black"/>
                </a:solidFill>
                <a:latin typeface="Gill Sans MT"/>
              </a:rPr>
              <a:t> </a:t>
            </a:r>
            <a:r>
              <a:rPr lang="fr-FR" sz="2000" dirty="0" err="1" smtClean="0">
                <a:solidFill>
                  <a:prstClr val="black"/>
                </a:solidFill>
                <a:latin typeface="Gill Sans MT"/>
              </a:rPr>
              <a:t>Targeted</a:t>
            </a:r>
            <a:r>
              <a:rPr lang="fr-FR" sz="2000" dirty="0" smtClean="0">
                <a:solidFill>
                  <a:prstClr val="black"/>
                </a:solidFill>
                <a:latin typeface="Gill Sans MT"/>
              </a:rPr>
              <a:t> countries: </a:t>
            </a:r>
            <a:r>
              <a:rPr lang="fr-FR" sz="2000" dirty="0" err="1" smtClean="0">
                <a:solidFill>
                  <a:prstClr val="black"/>
                </a:solidFill>
                <a:latin typeface="Gill Sans MT"/>
              </a:rPr>
              <a:t>India</a:t>
            </a:r>
            <a:r>
              <a:rPr lang="fr-FR" sz="2000" dirty="0" smtClean="0">
                <a:solidFill>
                  <a:prstClr val="black"/>
                </a:solidFill>
                <a:latin typeface="Gill Sans MT"/>
              </a:rPr>
              <a:t> and China</a:t>
            </a:r>
            <a:endParaRPr lang="fr-FR" sz="2000" dirty="0">
              <a:solidFill>
                <a:prstClr val="black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672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Tm="15000"/>
    </mc:Choice>
    <mc:Fallback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www.informatiquesansfrontieres.org/eau/img/desalinisationeau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2662"/>
            <a:ext cx="7776864" cy="53986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843808" y="332656"/>
            <a:ext cx="43204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Technology</a:t>
            </a:r>
            <a:r>
              <a:rPr lang="fr-FR" dirty="0" smtClean="0"/>
              <a:t> </a:t>
            </a:r>
            <a:r>
              <a:rPr lang="fr-FR" dirty="0" err="1" smtClean="0"/>
              <a:t>improovement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8206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A constat:  Water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the first </a:t>
            </a:r>
            <a:r>
              <a:rPr lang="fr-FR" dirty="0" err="1" smtClean="0"/>
              <a:t>mineral</a:t>
            </a:r>
            <a:r>
              <a:rPr lang="fr-FR" dirty="0" smtClean="0"/>
              <a:t> ressource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lacking</a:t>
            </a:r>
            <a:r>
              <a:rPr lang="fr-FR" dirty="0" smtClean="0"/>
              <a:t> on the </a:t>
            </a:r>
            <a:r>
              <a:rPr lang="fr-FR" dirty="0" err="1" smtClean="0"/>
              <a:t>blue</a:t>
            </a:r>
            <a:r>
              <a:rPr lang="fr-FR" dirty="0" smtClean="0"/>
              <a:t> </a:t>
            </a:r>
            <a:r>
              <a:rPr lang="fr-FR" dirty="0" err="1" smtClean="0"/>
              <a:t>planet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https://s-media-cache-ak0.pinimg.com/236x/ab/fe/f4/abfef4abcb23888027eba77348e065e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31443"/>
            <a:ext cx="4968552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33748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Espace réservé du contenu 3" descr="http://peopleint.files.wordpress.com/2012/06/water_scarcity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2504"/>
            <a:ext cx="5184576" cy="2320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http://peakwater.org/wp-content/uploads/2011/03/water-shortag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4067"/>
            <a:ext cx="3744416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http://1.bp.blogspot.com/-NUKo3BaJ-fE/Teh605Ce_9I/AAAAAAAAAW0/-k29Wh9lyWY/s1600/Water+Scarcity+in+Bonei+Forest+Division_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68034"/>
            <a:ext cx="5040560" cy="219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5013289"/>
            <a:ext cx="4068439" cy="1844712"/>
          </a:xfrm>
          <a:prstGeom prst="rect">
            <a:avLst/>
          </a:prstGeom>
        </p:spPr>
      </p:pic>
      <p:pic>
        <p:nvPicPr>
          <p:cNvPr id="8" name="Espace réservé du contenu 3" descr="http://news.oneindia.in/img/2014/07/30-water-shortage.jpg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92896"/>
            <a:ext cx="5184576" cy="2872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Espace réservé du contenu 3" descr="http://static.saisons-vives.com/assets/imgupload/1/6/3/9/image_1639.jpg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013288"/>
            <a:ext cx="5184576" cy="1844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0634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51920" y="1196752"/>
            <a:ext cx="4680520" cy="32403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cms.boloji.com/articlephotos/Water%20Scarcity%20in%20A%20Thirsty%20Worl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46092"/>
            <a:ext cx="3096344" cy="38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 descr="https://s-media-cache-ak0.pinimg.com/236x/ab/fe/f4/abfef4abcb23888027eba77348e065e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46092"/>
            <a:ext cx="4968552" cy="3651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http://www.lccdnet.org/wp-content/uploads/2011/01/importance-of-water-conservatio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797152"/>
            <a:ext cx="4824536" cy="14401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691680" y="4221088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 rot="10800000" flipV="1">
            <a:off x="1691680" y="3690741"/>
            <a:ext cx="3960440" cy="576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attention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47045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856984" cy="72008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	</a:t>
            </a:r>
            <a:r>
              <a:rPr lang="en-US" sz="3600" dirty="0" smtClean="0"/>
              <a:t>	</a:t>
            </a:r>
            <a:r>
              <a:rPr lang="en-US" sz="3600" b="1" dirty="0" smtClean="0">
                <a:solidFill>
                  <a:srgbClr val="C00000"/>
                </a:solidFill>
              </a:rPr>
              <a:t>2030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S</a:t>
            </a:r>
            <a:r>
              <a:rPr lang="en-US" sz="3600" dirty="0" smtClean="0"/>
              <a:t>ustainable </a:t>
            </a:r>
            <a:r>
              <a:rPr lang="en-US" sz="3600" b="1" dirty="0" smtClean="0">
                <a:solidFill>
                  <a:srgbClr val="C00000"/>
                </a:solidFill>
              </a:rPr>
              <a:t>D</a:t>
            </a:r>
            <a:r>
              <a:rPr lang="en-US" sz="3600" dirty="0" smtClean="0"/>
              <a:t>evelopment </a:t>
            </a:r>
            <a:r>
              <a:rPr lang="en-US" sz="3600" b="1" dirty="0" smtClean="0">
                <a:solidFill>
                  <a:srgbClr val="C00000"/>
                </a:solidFill>
              </a:rPr>
              <a:t>G</a:t>
            </a:r>
            <a:r>
              <a:rPr lang="en-US" sz="3600" dirty="0" smtClean="0"/>
              <a:t>oals</a:t>
            </a:r>
            <a:endParaRPr lang="fr-FR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50" t="18482" r="2692" b="4060"/>
          <a:stretch/>
        </p:blipFill>
        <p:spPr>
          <a:xfrm>
            <a:off x="12617" y="1196752"/>
            <a:ext cx="9131384" cy="4566509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9" name="Ellipse 8"/>
          <p:cNvSpPr/>
          <p:nvPr/>
        </p:nvSpPr>
        <p:spPr>
          <a:xfrm>
            <a:off x="1547662" y="4149080"/>
            <a:ext cx="1440161" cy="194421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28918" y="4149080"/>
            <a:ext cx="1440161" cy="194421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7596336" y="908720"/>
            <a:ext cx="1440161" cy="194421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3059831" y="908720"/>
            <a:ext cx="1440161" cy="1944216"/>
          </a:xfrm>
          <a:prstGeom prst="ellipse">
            <a:avLst/>
          </a:prstGeom>
          <a:noFill/>
          <a:ln w="762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7596336" y="2636912"/>
            <a:ext cx="1440161" cy="1944216"/>
          </a:xfrm>
          <a:prstGeom prst="ellipse">
            <a:avLst/>
          </a:prstGeom>
          <a:noFill/>
          <a:ln w="762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5516" y="6224926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                    What role for Science ?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469079" y="908720"/>
            <a:ext cx="1440161" cy="194421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7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demographic context</a:t>
            </a:r>
            <a:endParaRPr lang="en-US" dirty="0"/>
          </a:p>
        </p:txBody>
      </p:sp>
      <p:pic>
        <p:nvPicPr>
          <p:cNvPr id="4" name="Espace réservé du contenu 3" descr="http://www.larousse.fr/encyclopedie/data/images/1313227-Projection_de_la_population_mondiale_par_continent_jusquen_210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35163"/>
            <a:ext cx="6912768" cy="4389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1413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 3" descr="http://www.un.org/waterforlifedecade/images/scarcity/2014_01_water_scarcity_en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704088"/>
            <a:ext cx="8229599" cy="5389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7209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/>
          <a:lstStyle/>
          <a:p>
            <a:r>
              <a:rPr lang="en-US" dirty="0" smtClean="0"/>
              <a:t>Water for what?</a:t>
            </a:r>
            <a:endParaRPr lang="en-US" dirty="0"/>
          </a:p>
        </p:txBody>
      </p:sp>
      <p:pic>
        <p:nvPicPr>
          <p:cNvPr id="4" name="Espace réservé du contenu 3" descr="http://www.astrosurf.com/luxorion/Sciences/eau-habitant.gif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920880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625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UNEP</a:t>
            </a:r>
            <a:endParaRPr lang="en-US" dirty="0"/>
          </a:p>
        </p:txBody>
      </p:sp>
      <p:pic>
        <p:nvPicPr>
          <p:cNvPr id="4" name="Espace réservé du contenu 3" descr="http://www.unep.org/dewa/vitalwater/jpg/0400-waterstress-EN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280920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963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           WATER STRESS INDICATOR   </a:t>
            </a:r>
            <a:endParaRPr lang="en-US" sz="3200" dirty="0"/>
          </a:p>
        </p:txBody>
      </p:sp>
      <p:pic>
        <p:nvPicPr>
          <p:cNvPr id="4" name="Espace réservé du contenu 3" descr="http://images.huffingtonpost.com/2013-11-05-waterscarcityindex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2792" y="2203545"/>
            <a:ext cx="7138416" cy="38526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563888" y="6056217"/>
            <a:ext cx="4392488" cy="397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Ratio of </a:t>
            </a:r>
            <a:r>
              <a:rPr lang="fr-FR" dirty="0" err="1" smtClean="0"/>
              <a:t>withdrawals</a:t>
            </a:r>
            <a:r>
              <a:rPr lang="fr-FR" dirty="0" smtClean="0"/>
              <a:t> to </a:t>
            </a:r>
            <a:r>
              <a:rPr lang="fr-FR" dirty="0" err="1" smtClean="0"/>
              <a:t>supply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9053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SCARCITY</a:t>
            </a:r>
            <a:endParaRPr lang="en-US" dirty="0"/>
          </a:p>
        </p:txBody>
      </p:sp>
      <p:pic>
        <p:nvPicPr>
          <p:cNvPr id="4" name="Espace réservé du contenu 3" descr="http://www.lib.utexas.edu/maps/world_maps/water_scarcity_202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29000"/>
            <a:ext cx="7560840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Espace réservé du contenu 3" descr="http://www.rainharvest.co.za/wp-content/uploads/2010/03/water_scarcity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96753"/>
            <a:ext cx="8075240" cy="42484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555776" y="302349"/>
            <a:ext cx="432048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WATER SCARCITY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12493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ter JPI Template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 JPI Template</Template>
  <TotalTime>1515</TotalTime>
  <Words>309</Words>
  <Application>Microsoft Office PowerPoint</Application>
  <PresentationFormat>Presentazione su schermo (4:3)</PresentationFormat>
  <Paragraphs>49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Water JPI Template</vt:lpstr>
      <vt:lpstr>A long term global vision</vt:lpstr>
      <vt:lpstr> A constat:  Water will be the first mineral ressource which will be lacking on the blue planet</vt:lpstr>
      <vt:lpstr>  2030 Sustainable Development Goals</vt:lpstr>
      <vt:lpstr>The demographic context</vt:lpstr>
      <vt:lpstr>Diapositiva 5</vt:lpstr>
      <vt:lpstr>Water for what?</vt:lpstr>
      <vt:lpstr>UNEP</vt:lpstr>
      <vt:lpstr>            WATER STRESS INDICATOR   </vt:lpstr>
      <vt:lpstr>WATER SCARCITY</vt:lpstr>
      <vt:lpstr>Diapositiva 10</vt:lpstr>
      <vt:lpstr>Drough in warmer periods</vt:lpstr>
      <vt:lpstr>Diapositiva 12</vt:lpstr>
      <vt:lpstr>Climate change evolution Ipcc</vt:lpstr>
      <vt:lpstr>Diapositiva 14</vt:lpstr>
      <vt:lpstr>Diapositiva 15</vt:lpstr>
      <vt:lpstr>Diapositiva 16</vt:lpstr>
      <vt:lpstr>What research can bring?</vt:lpstr>
      <vt:lpstr> On the way: International  Cooperation</vt:lpstr>
      <vt:lpstr>Diapositiva 19</vt:lpstr>
      <vt:lpstr>Diapositiva 20</vt:lpstr>
      <vt:lpstr>Diapositiva 21</vt:lpstr>
    </vt:vector>
  </TitlesOfParts>
  <Company>Ministerio de Ciencia e Innovación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JPI Leadership transition meeting</dc:title>
  <dc:creator>Mª Dolores Liebanes Villa</dc:creator>
  <cp:lastModifiedBy>giusta</cp:lastModifiedBy>
  <cp:revision>178</cp:revision>
  <dcterms:created xsi:type="dcterms:W3CDTF">2014-12-15T15:53:29Z</dcterms:created>
  <dcterms:modified xsi:type="dcterms:W3CDTF">2016-05-23T08:47:09Z</dcterms:modified>
</cp:coreProperties>
</file>