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53" r:id="rId3"/>
    <p:sldId id="304" r:id="rId4"/>
    <p:sldId id="303" r:id="rId5"/>
    <p:sldId id="339" r:id="rId6"/>
    <p:sldId id="331" r:id="rId7"/>
    <p:sldId id="348" r:id="rId8"/>
    <p:sldId id="349" r:id="rId9"/>
    <p:sldId id="354" r:id="rId10"/>
    <p:sldId id="350" r:id="rId11"/>
    <p:sldId id="338" r:id="rId12"/>
    <p:sldId id="352" r:id="rId13"/>
    <p:sldId id="355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364" y="-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8D381-15F2-48E0-928B-820E932656A4}" type="doc">
      <dgm:prSet loTypeId="urn:microsoft.com/office/officeart/2005/8/layout/matrix1" loCatId="matrix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44EC4D99-60F8-4CE3-A446-2ECB538222FE}">
      <dgm:prSet phldrT="[Texto]" custT="1"/>
      <dgm:spPr>
        <a:xfrm>
          <a:off x="2982838" y="2002139"/>
          <a:ext cx="1408578" cy="793146"/>
        </a:xfrm>
        <a:prstGeom prst="roundRect">
          <a:avLst/>
        </a:prstGeom>
        <a:solidFill>
          <a:srgbClr val="4F81BD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GB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International Cooperation Challenges</a:t>
          </a:r>
          <a:endParaRPr lang="es-ES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gm:t>
    </dgm:pt>
    <dgm:pt modelId="{F85EDE7F-A297-4445-871C-01894A27C8B2}" type="parTrans" cxnId="{5D060FD2-8D8C-451F-B449-E50FE9BC09DF}">
      <dgm:prSet/>
      <dgm:spPr/>
      <dgm:t>
        <a:bodyPr/>
        <a:lstStyle/>
        <a:p>
          <a:endParaRPr lang="es-ES"/>
        </a:p>
      </dgm:t>
    </dgm:pt>
    <dgm:pt modelId="{36812DC1-2770-4AC3-8AFB-9D090E58A817}" type="sibTrans" cxnId="{5D060FD2-8D8C-451F-B449-E50FE9BC09DF}">
      <dgm:prSet/>
      <dgm:spPr/>
      <dgm:t>
        <a:bodyPr/>
        <a:lstStyle/>
        <a:p>
          <a:endParaRPr lang="es-ES"/>
        </a:p>
      </dgm:t>
    </dgm:pt>
    <dgm:pt modelId="{82BC5B98-25D7-4C28-A546-E064FD01EDE7}">
      <dgm:prSet phldrT="[Texto]" custT="1"/>
      <dgm:spPr>
        <a:xfrm rot="16200000">
          <a:off x="644207" y="-644207"/>
          <a:ext cx="2398712" cy="3687127"/>
        </a:xfrm>
        <a:prstGeom prst="round1Rect">
          <a:avLst/>
        </a:prstGeom>
        <a:solidFill>
          <a:srgbClr val="4F81BD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endParaRPr lang="tr-TR" sz="1200" b="1" dirty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ctr"/>
          <a:endParaRPr lang="es-ES" sz="1200" b="1" dirty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ctr"/>
          <a:r>
            <a:rPr lang="es-ES" sz="1200" b="1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STRENGTHS</a:t>
          </a:r>
        </a:p>
        <a:p>
          <a:pPr algn="l"/>
          <a:r>
            <a:rPr lang="es-ES" sz="145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</a:t>
          </a:r>
          <a:r>
            <a:rPr lang="es-ES" sz="145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Common Water </a:t>
          </a:r>
          <a:r>
            <a:rPr lang="es-ES" sz="145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challenges</a:t>
          </a:r>
          <a:r>
            <a:rPr lang="es-ES" sz="145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: </a:t>
          </a:r>
          <a:r>
            <a:rPr lang="es-ES" sz="145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policy-making</a:t>
          </a:r>
          <a:r>
            <a:rPr lang="es-ES" sz="145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 &amp; RDI</a:t>
          </a:r>
        </a:p>
        <a:p>
          <a:pPr algn="l"/>
          <a:r>
            <a:rPr lang="es-ES" sz="145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</a:t>
          </a:r>
          <a:r>
            <a:rPr lang="es-ES" sz="145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Well-established</a:t>
          </a:r>
          <a:r>
            <a:rPr lang="es-ES" sz="145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</a:t>
          </a:r>
          <a:r>
            <a:rPr lang="es-ES" sz="145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cooperation</a:t>
          </a:r>
          <a:r>
            <a:rPr lang="es-ES" sz="145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</a:t>
          </a:r>
          <a:r>
            <a:rPr lang="es-ES" sz="145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with</a:t>
          </a:r>
          <a:r>
            <a:rPr lang="es-ES" sz="145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</a:t>
          </a:r>
          <a:r>
            <a:rPr lang="es-ES" sz="145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some</a:t>
          </a:r>
          <a:r>
            <a:rPr lang="es-ES" sz="145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</a:t>
          </a:r>
          <a:r>
            <a:rPr lang="es-ES" sz="145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countries</a:t>
          </a:r>
          <a:r>
            <a:rPr lang="es-ES" sz="145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(bilateral </a:t>
          </a:r>
          <a:r>
            <a:rPr lang="es-ES" sz="145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or</a:t>
          </a:r>
          <a:r>
            <a:rPr lang="es-ES" sz="145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multilateral, networks of researcher communities)</a:t>
          </a:r>
        </a:p>
        <a:p>
          <a:pPr algn="l"/>
          <a:r>
            <a:rPr lang="es-ES" sz="145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</a:t>
          </a:r>
          <a:r>
            <a:rPr lang="en-GB" sz="145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Access to existing knowledge, expertise and research infrastructure</a:t>
          </a:r>
          <a:endParaRPr lang="es-ES" sz="1450" dirty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</dgm:t>
    </dgm:pt>
    <dgm:pt modelId="{D705C210-6CB1-4630-9609-434F082A15DB}" type="parTrans" cxnId="{588E7E5C-8282-4532-8397-89B8F24A9576}">
      <dgm:prSet/>
      <dgm:spPr/>
      <dgm:t>
        <a:bodyPr/>
        <a:lstStyle/>
        <a:p>
          <a:endParaRPr lang="es-ES"/>
        </a:p>
      </dgm:t>
    </dgm:pt>
    <dgm:pt modelId="{CC65DC58-A4F2-4411-AD81-956051B5D706}" type="sibTrans" cxnId="{588E7E5C-8282-4532-8397-89B8F24A9576}">
      <dgm:prSet/>
      <dgm:spPr/>
      <dgm:t>
        <a:bodyPr/>
        <a:lstStyle/>
        <a:p>
          <a:endParaRPr lang="es-ES"/>
        </a:p>
      </dgm:t>
    </dgm:pt>
    <dgm:pt modelId="{85AAB3C5-8C44-41C4-A135-6FDCA33B3B0C}">
      <dgm:prSet phldrT="[Texto]" custT="1"/>
      <dgm:spPr>
        <a:xfrm rot="5400000">
          <a:off x="4331335" y="1754505"/>
          <a:ext cx="2398712" cy="3687127"/>
        </a:xfrm>
        <a:prstGeom prst="round1Rect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endParaRPr lang="es-ES" sz="1200" b="1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ctr"/>
          <a:endParaRPr lang="es-ES" sz="1200" b="1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ctr"/>
          <a:endParaRPr lang="es-ES" sz="1200" b="1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ctr"/>
          <a:r>
            <a:rPr lang="es-ES" sz="1200" b="1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THREATS</a:t>
          </a:r>
        </a:p>
        <a:p>
          <a:pPr algn="l"/>
          <a:r>
            <a:rPr lang="es-ES" sz="14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</a:t>
          </a:r>
          <a:r>
            <a:rPr lang="nl-NL" sz="14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Still quite fragmented water Research and Innovation with unsufficient information</a:t>
          </a:r>
          <a:endParaRPr lang="es-ES" sz="14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r>
            <a:rPr lang="es-ES" sz="14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More bilateral cooperation</a:t>
          </a:r>
          <a:r>
            <a:rPr lang="en-GB" sz="14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vs.  proving added value of multilateral cooperation</a:t>
          </a:r>
          <a:endParaRPr lang="es-ES" sz="14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r>
            <a:rPr lang="es-ES" sz="14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Timing for preparation and decision on joining international multilateral activities</a:t>
          </a:r>
          <a:endParaRPr lang="es-ES" sz="850" b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endParaRPr lang="es-ES" sz="850" b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endParaRPr lang="es-ES" sz="850" b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endParaRPr lang="es-ES" sz="850" b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endParaRPr lang="es-ES" sz="850" b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endParaRPr lang="es-ES" sz="850" b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endParaRPr lang="es-ES" sz="850" b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endParaRPr lang="es-ES" sz="850" b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</dgm:t>
    </dgm:pt>
    <dgm:pt modelId="{B0B69A33-4238-4A8E-9680-F0B78E55000C}" type="parTrans" cxnId="{4931F5FD-6B6B-4D4B-AF1A-59BFB44D8FBF}">
      <dgm:prSet/>
      <dgm:spPr/>
      <dgm:t>
        <a:bodyPr/>
        <a:lstStyle/>
        <a:p>
          <a:endParaRPr lang="es-ES"/>
        </a:p>
      </dgm:t>
    </dgm:pt>
    <dgm:pt modelId="{BBF013B7-90B9-4C2C-BCBF-7790B83B9AA1}" type="sibTrans" cxnId="{4931F5FD-6B6B-4D4B-AF1A-59BFB44D8FBF}">
      <dgm:prSet/>
      <dgm:spPr/>
      <dgm:t>
        <a:bodyPr/>
        <a:lstStyle/>
        <a:p>
          <a:endParaRPr lang="es-ES"/>
        </a:p>
      </dgm:t>
    </dgm:pt>
    <dgm:pt modelId="{88DC33A7-BF94-4FBF-92F9-B5FA1DB5B154}">
      <dgm:prSet phldrT="[Texto]" custT="1"/>
      <dgm:spPr/>
      <dgm:t>
        <a:bodyPr/>
        <a:lstStyle/>
        <a:p>
          <a:endParaRPr lang="nl-NL"/>
        </a:p>
      </dgm:t>
    </dgm:pt>
    <dgm:pt modelId="{C58A36FA-8975-4962-BE51-035A5C032C64}" type="parTrans" cxnId="{016CE22D-FE14-40B5-8A8E-9AEFEB7E7B1E}">
      <dgm:prSet/>
      <dgm:spPr/>
      <dgm:t>
        <a:bodyPr/>
        <a:lstStyle/>
        <a:p>
          <a:endParaRPr lang="es-ES"/>
        </a:p>
      </dgm:t>
    </dgm:pt>
    <dgm:pt modelId="{50BC6A7D-EE97-46DE-9CD9-5958E4120470}" type="sibTrans" cxnId="{016CE22D-FE14-40B5-8A8E-9AEFEB7E7B1E}">
      <dgm:prSet/>
      <dgm:spPr/>
      <dgm:t>
        <a:bodyPr/>
        <a:lstStyle/>
        <a:p>
          <a:endParaRPr lang="es-ES"/>
        </a:p>
      </dgm:t>
    </dgm:pt>
    <dgm:pt modelId="{1F8AFBDD-6E30-4785-8C53-24CC04FA0BFA}">
      <dgm:prSet phldrT="[Texto]" custT="1"/>
      <dgm:spPr>
        <a:xfrm rot="10800000">
          <a:off x="0" y="2398712"/>
          <a:ext cx="3687127" cy="2398712"/>
        </a:xfrm>
        <a:prstGeom prst="round1Rect">
          <a:avLst/>
        </a:prstGeom>
        <a:solidFill>
          <a:srgbClr val="8064A2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endParaRPr lang="es-ES" sz="1200" b="1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ctr"/>
          <a:endParaRPr lang="es-ES" sz="1200" b="1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ctr"/>
          <a:endParaRPr lang="es-ES" sz="1200" b="1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ctr"/>
          <a:endParaRPr lang="es-ES" sz="1200" b="1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ctr"/>
          <a:r>
            <a:rPr lang="es-ES" sz="1200" b="1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OPPORTUNITIES</a:t>
          </a:r>
        </a:p>
        <a:p>
          <a:pPr algn="l"/>
          <a:r>
            <a:rPr lang="es-ES" sz="14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</a:t>
          </a:r>
          <a:r>
            <a:rPr lang="nl-NL" sz="14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Solving  socieltal challenges by reaching RDI critical mass and better RDI structuration</a:t>
          </a:r>
          <a:endParaRPr lang="es-ES" sz="14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r>
            <a:rPr lang="es-ES" sz="14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M</a:t>
          </a:r>
          <a:r>
            <a:rPr lang="nl-NL" sz="14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arket </a:t>
          </a:r>
          <a:r>
            <a:rPr lang="en-GB" sz="14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opportunities for innovative technologies and methodologies </a:t>
          </a:r>
          <a:endParaRPr lang="es-ES" sz="14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r>
            <a:rPr lang="es-ES" sz="14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New types of joint actions (Calls, knowledge hubs,  observatories and infrastructures, mobility schemes, ...)</a:t>
          </a:r>
        </a:p>
        <a:p>
          <a:pPr algn="l"/>
          <a:endParaRPr lang="es-ES" sz="10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endParaRPr lang="es-ES" sz="10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endParaRPr lang="es-ES" sz="10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endParaRPr lang="es-ES" sz="10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endParaRPr lang="es-ES" sz="10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endParaRPr lang="es-ES" sz="10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endParaRPr lang="es-ES" sz="10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</dgm:t>
    </dgm:pt>
    <dgm:pt modelId="{18DC8248-9CED-459C-8222-C25E11D68365}" type="sibTrans" cxnId="{F2C6D93B-5B96-47ED-A701-E9968D6540BC}">
      <dgm:prSet/>
      <dgm:spPr/>
      <dgm:t>
        <a:bodyPr/>
        <a:lstStyle/>
        <a:p>
          <a:endParaRPr lang="es-ES"/>
        </a:p>
      </dgm:t>
    </dgm:pt>
    <dgm:pt modelId="{F9A976E8-56AB-4304-B5B9-929A7D6CDB0C}" type="parTrans" cxnId="{F2C6D93B-5B96-47ED-A701-E9968D6540BC}">
      <dgm:prSet/>
      <dgm:spPr/>
      <dgm:t>
        <a:bodyPr/>
        <a:lstStyle/>
        <a:p>
          <a:endParaRPr lang="es-ES"/>
        </a:p>
      </dgm:t>
    </dgm:pt>
    <dgm:pt modelId="{F00C97C1-27D1-4892-840E-E6867FA25E5C}">
      <dgm:prSet phldrT="[Texto]" custT="1"/>
      <dgm:spPr>
        <a:xfrm>
          <a:off x="3687127" y="0"/>
          <a:ext cx="3687127" cy="2398712"/>
        </a:xfrm>
        <a:prstGeom prst="round1Rect">
          <a:avLst/>
        </a:prstGeom>
        <a:solidFill>
          <a:srgbClr val="4F81BD">
            <a:shade val="50000"/>
            <a:hueOff val="180719"/>
            <a:satOff val="-3780"/>
            <a:lumOff val="2103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endParaRPr lang="nl-NL" sz="1200" b="1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ctr"/>
          <a:endParaRPr lang="nl-NL" sz="1200" b="1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ctr"/>
          <a:r>
            <a:rPr lang="nl-NL" sz="1400" b="1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WEAKNESSES</a:t>
          </a:r>
          <a:endParaRPr lang="nl-NL" sz="14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r>
            <a:rPr lang="nl-NL" sz="14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</a:t>
          </a:r>
          <a:r>
            <a:rPr lang="en-GB" sz="14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Complexity of cooperation (different existing funding models, different evaluation criteria, different funding rates, different S&amp;T competences…)</a:t>
          </a:r>
          <a:endParaRPr lang="nl-NL" sz="14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l"/>
          <a:r>
            <a:rPr lang="nl-NL" sz="14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Greater role of </a:t>
          </a:r>
          <a:r>
            <a:rPr lang="es-ES" sz="14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end user (e.g. enterprise, community or state) in joint research and implementation</a:t>
          </a:r>
          <a:endParaRPr lang="nl-NL" sz="14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algn="just"/>
          <a:endParaRPr lang="es-ES" sz="85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</dgm:t>
    </dgm:pt>
    <dgm:pt modelId="{44E93B76-0F43-4C99-BC8F-07A2356A83BF}" type="parTrans" cxnId="{B0D5DAD4-DFEC-44F3-9F60-C97BBAFB4FB9}">
      <dgm:prSet/>
      <dgm:spPr/>
      <dgm:t>
        <a:bodyPr/>
        <a:lstStyle/>
        <a:p>
          <a:endParaRPr lang="nl-NL"/>
        </a:p>
      </dgm:t>
    </dgm:pt>
    <dgm:pt modelId="{49EDF4A5-FFC0-4A5A-B82A-3289A0DBF86F}" type="sibTrans" cxnId="{B0D5DAD4-DFEC-44F3-9F60-C97BBAFB4FB9}">
      <dgm:prSet/>
      <dgm:spPr/>
      <dgm:t>
        <a:bodyPr/>
        <a:lstStyle/>
        <a:p>
          <a:endParaRPr lang="nl-NL"/>
        </a:p>
      </dgm:t>
    </dgm:pt>
    <dgm:pt modelId="{2EA62547-DEF4-4E3C-94CF-950F2B74DB75}" type="pres">
      <dgm:prSet presAssocID="{8FF8D381-15F2-48E0-928B-820E932656A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BBB1F2-876B-47A2-9CEC-3E08FD1D87F3}" type="pres">
      <dgm:prSet presAssocID="{8FF8D381-15F2-48E0-928B-820E932656A4}" presName="matrix" presStyleCnt="0"/>
      <dgm:spPr/>
      <dgm:t>
        <a:bodyPr/>
        <a:lstStyle/>
        <a:p>
          <a:endParaRPr lang="es-ES"/>
        </a:p>
      </dgm:t>
    </dgm:pt>
    <dgm:pt modelId="{844B495B-3F7B-4E0B-8628-D5513D2307D4}" type="pres">
      <dgm:prSet presAssocID="{8FF8D381-15F2-48E0-928B-820E932656A4}" presName="tile1" presStyleLbl="node1" presStyleIdx="0" presStyleCnt="4"/>
      <dgm:spPr/>
      <dgm:t>
        <a:bodyPr/>
        <a:lstStyle/>
        <a:p>
          <a:endParaRPr lang="es-ES"/>
        </a:p>
      </dgm:t>
    </dgm:pt>
    <dgm:pt modelId="{37724804-0C5B-42F5-A572-30F8A3F8ACC8}" type="pres">
      <dgm:prSet presAssocID="{8FF8D381-15F2-48E0-928B-820E932656A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D2D4F8-8106-41FE-A7CC-76939D759A2A}" type="pres">
      <dgm:prSet presAssocID="{8FF8D381-15F2-48E0-928B-820E932656A4}" presName="tile2" presStyleLbl="node1" presStyleIdx="1" presStyleCnt="4"/>
      <dgm:spPr/>
      <dgm:t>
        <a:bodyPr/>
        <a:lstStyle/>
        <a:p>
          <a:endParaRPr lang="es-ES"/>
        </a:p>
      </dgm:t>
    </dgm:pt>
    <dgm:pt modelId="{0A2011B2-7949-477F-9075-7A841D4C6E8F}" type="pres">
      <dgm:prSet presAssocID="{8FF8D381-15F2-48E0-928B-820E932656A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367AD-9A54-42E4-9295-331E805B6BD4}" type="pres">
      <dgm:prSet presAssocID="{8FF8D381-15F2-48E0-928B-820E932656A4}" presName="tile3" presStyleLbl="node1" presStyleIdx="2" presStyleCnt="4"/>
      <dgm:spPr/>
      <dgm:t>
        <a:bodyPr/>
        <a:lstStyle/>
        <a:p>
          <a:endParaRPr lang="es-ES"/>
        </a:p>
      </dgm:t>
    </dgm:pt>
    <dgm:pt modelId="{2F132983-4410-4E73-8F80-241CB87C1400}" type="pres">
      <dgm:prSet presAssocID="{8FF8D381-15F2-48E0-928B-820E932656A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1651B5-398F-42EB-8305-97A8171DCB53}" type="pres">
      <dgm:prSet presAssocID="{8FF8D381-15F2-48E0-928B-820E932656A4}" presName="tile4" presStyleLbl="node1" presStyleIdx="3" presStyleCnt="4"/>
      <dgm:spPr/>
      <dgm:t>
        <a:bodyPr/>
        <a:lstStyle/>
        <a:p>
          <a:endParaRPr lang="es-ES"/>
        </a:p>
      </dgm:t>
    </dgm:pt>
    <dgm:pt modelId="{E7831685-371C-4F54-9164-7DC8B6398933}" type="pres">
      <dgm:prSet presAssocID="{8FF8D381-15F2-48E0-928B-820E932656A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332FF4-F391-468F-A416-D88F2C499A88}" type="pres">
      <dgm:prSet presAssocID="{8FF8D381-15F2-48E0-928B-820E932656A4}" presName="centerTile" presStyleLbl="fgShp" presStyleIdx="0" presStyleCnt="1" custScaleX="63671" custScaleY="6613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6CF08F6C-3B5E-450D-95A1-88830F052FD4}" type="presOf" srcId="{82BC5B98-25D7-4C28-A546-E064FD01EDE7}" destId="{37724804-0C5B-42F5-A572-30F8A3F8ACC8}" srcOrd="1" destOrd="0" presId="urn:microsoft.com/office/officeart/2005/8/layout/matrix1"/>
    <dgm:cxn modelId="{4779BFDC-B7D8-40FC-AD67-A37FF1E2DCDB}" type="presOf" srcId="{44EC4D99-60F8-4CE3-A446-2ECB538222FE}" destId="{27332FF4-F391-468F-A416-D88F2C499A88}" srcOrd="0" destOrd="0" presId="urn:microsoft.com/office/officeart/2005/8/layout/matrix1"/>
    <dgm:cxn modelId="{30ECE63A-7A41-40E3-AD9F-7DC8115B1B89}" type="presOf" srcId="{1F8AFBDD-6E30-4785-8C53-24CC04FA0BFA}" destId="{270367AD-9A54-42E4-9295-331E805B6BD4}" srcOrd="0" destOrd="0" presId="urn:microsoft.com/office/officeart/2005/8/layout/matrix1"/>
    <dgm:cxn modelId="{83BBBDDF-4246-4D64-B3E2-6C0423AAD093}" type="presOf" srcId="{F00C97C1-27D1-4892-840E-E6867FA25E5C}" destId="{0A2011B2-7949-477F-9075-7A841D4C6E8F}" srcOrd="1" destOrd="0" presId="urn:microsoft.com/office/officeart/2005/8/layout/matrix1"/>
    <dgm:cxn modelId="{0E30F5E9-35FC-4A49-BE16-4BA66600FDC1}" type="presOf" srcId="{1F8AFBDD-6E30-4785-8C53-24CC04FA0BFA}" destId="{2F132983-4410-4E73-8F80-241CB87C1400}" srcOrd="1" destOrd="0" presId="urn:microsoft.com/office/officeart/2005/8/layout/matrix1"/>
    <dgm:cxn modelId="{588E7E5C-8282-4532-8397-89B8F24A9576}" srcId="{44EC4D99-60F8-4CE3-A446-2ECB538222FE}" destId="{82BC5B98-25D7-4C28-A546-E064FD01EDE7}" srcOrd="0" destOrd="0" parTransId="{D705C210-6CB1-4630-9609-434F082A15DB}" sibTransId="{CC65DC58-A4F2-4411-AD81-956051B5D706}"/>
    <dgm:cxn modelId="{822D254C-09B9-4A4D-80C6-E9F505C16296}" type="presOf" srcId="{85AAB3C5-8C44-41C4-A135-6FDCA33B3B0C}" destId="{441651B5-398F-42EB-8305-97A8171DCB53}" srcOrd="0" destOrd="0" presId="urn:microsoft.com/office/officeart/2005/8/layout/matrix1"/>
    <dgm:cxn modelId="{F2C6D93B-5B96-47ED-A701-E9968D6540BC}" srcId="{44EC4D99-60F8-4CE3-A446-2ECB538222FE}" destId="{1F8AFBDD-6E30-4785-8C53-24CC04FA0BFA}" srcOrd="2" destOrd="0" parTransId="{F9A976E8-56AB-4304-B5B9-929A7D6CDB0C}" sibTransId="{18DC8248-9CED-459C-8222-C25E11D68365}"/>
    <dgm:cxn modelId="{5D060FD2-8D8C-451F-B449-E50FE9BC09DF}" srcId="{8FF8D381-15F2-48E0-928B-820E932656A4}" destId="{44EC4D99-60F8-4CE3-A446-2ECB538222FE}" srcOrd="0" destOrd="0" parTransId="{F85EDE7F-A297-4445-871C-01894A27C8B2}" sibTransId="{36812DC1-2770-4AC3-8AFB-9D090E58A817}"/>
    <dgm:cxn modelId="{B0D5DAD4-DFEC-44F3-9F60-C97BBAFB4FB9}" srcId="{44EC4D99-60F8-4CE3-A446-2ECB538222FE}" destId="{F00C97C1-27D1-4892-840E-E6867FA25E5C}" srcOrd="1" destOrd="0" parTransId="{44E93B76-0F43-4C99-BC8F-07A2356A83BF}" sibTransId="{49EDF4A5-FFC0-4A5A-B82A-3289A0DBF86F}"/>
    <dgm:cxn modelId="{B13A6518-044F-4728-95C5-DFFAE81C3F80}" type="presOf" srcId="{82BC5B98-25D7-4C28-A546-E064FD01EDE7}" destId="{844B495B-3F7B-4E0B-8628-D5513D2307D4}" srcOrd="0" destOrd="0" presId="urn:microsoft.com/office/officeart/2005/8/layout/matrix1"/>
    <dgm:cxn modelId="{28F2BC23-2169-4EDC-9841-630DC4C45BEC}" type="presOf" srcId="{8FF8D381-15F2-48E0-928B-820E932656A4}" destId="{2EA62547-DEF4-4E3C-94CF-950F2B74DB75}" srcOrd="0" destOrd="0" presId="urn:microsoft.com/office/officeart/2005/8/layout/matrix1"/>
    <dgm:cxn modelId="{4931F5FD-6B6B-4D4B-AF1A-59BFB44D8FBF}" srcId="{44EC4D99-60F8-4CE3-A446-2ECB538222FE}" destId="{85AAB3C5-8C44-41C4-A135-6FDCA33B3B0C}" srcOrd="3" destOrd="0" parTransId="{B0B69A33-4238-4A8E-9680-F0B78E55000C}" sibTransId="{BBF013B7-90B9-4C2C-BCBF-7790B83B9AA1}"/>
    <dgm:cxn modelId="{016CE22D-FE14-40B5-8A8E-9AEFEB7E7B1E}" srcId="{44EC4D99-60F8-4CE3-A446-2ECB538222FE}" destId="{88DC33A7-BF94-4FBF-92F9-B5FA1DB5B154}" srcOrd="4" destOrd="0" parTransId="{C58A36FA-8975-4962-BE51-035A5C032C64}" sibTransId="{50BC6A7D-EE97-46DE-9CD9-5958E4120470}"/>
    <dgm:cxn modelId="{332050FF-D9D1-4C43-9C47-351470B01E8D}" type="presOf" srcId="{85AAB3C5-8C44-41C4-A135-6FDCA33B3B0C}" destId="{E7831685-371C-4F54-9164-7DC8B6398933}" srcOrd="1" destOrd="0" presId="urn:microsoft.com/office/officeart/2005/8/layout/matrix1"/>
    <dgm:cxn modelId="{3C17B332-FCEA-4E2E-8735-4F56434F80FB}" type="presOf" srcId="{F00C97C1-27D1-4892-840E-E6867FA25E5C}" destId="{CDD2D4F8-8106-41FE-A7CC-76939D759A2A}" srcOrd="0" destOrd="0" presId="urn:microsoft.com/office/officeart/2005/8/layout/matrix1"/>
    <dgm:cxn modelId="{F5E62BEA-4B48-4DE1-BD4E-AE1420470C59}" type="presParOf" srcId="{2EA62547-DEF4-4E3C-94CF-950F2B74DB75}" destId="{E5BBB1F2-876B-47A2-9CEC-3E08FD1D87F3}" srcOrd="0" destOrd="0" presId="urn:microsoft.com/office/officeart/2005/8/layout/matrix1"/>
    <dgm:cxn modelId="{6A6EB6DE-1738-4F09-AC65-E3450AC62A5F}" type="presParOf" srcId="{E5BBB1F2-876B-47A2-9CEC-3E08FD1D87F3}" destId="{844B495B-3F7B-4E0B-8628-D5513D2307D4}" srcOrd="0" destOrd="0" presId="urn:microsoft.com/office/officeart/2005/8/layout/matrix1"/>
    <dgm:cxn modelId="{881D0412-35C7-4266-A649-5B6FDAE68FFB}" type="presParOf" srcId="{E5BBB1F2-876B-47A2-9CEC-3E08FD1D87F3}" destId="{37724804-0C5B-42F5-A572-30F8A3F8ACC8}" srcOrd="1" destOrd="0" presId="urn:microsoft.com/office/officeart/2005/8/layout/matrix1"/>
    <dgm:cxn modelId="{9F150244-8242-439A-9C3C-B59C038FC603}" type="presParOf" srcId="{E5BBB1F2-876B-47A2-9CEC-3E08FD1D87F3}" destId="{CDD2D4F8-8106-41FE-A7CC-76939D759A2A}" srcOrd="2" destOrd="0" presId="urn:microsoft.com/office/officeart/2005/8/layout/matrix1"/>
    <dgm:cxn modelId="{2D813FC8-0D0A-4EC0-A14D-195A62B765F6}" type="presParOf" srcId="{E5BBB1F2-876B-47A2-9CEC-3E08FD1D87F3}" destId="{0A2011B2-7949-477F-9075-7A841D4C6E8F}" srcOrd="3" destOrd="0" presId="urn:microsoft.com/office/officeart/2005/8/layout/matrix1"/>
    <dgm:cxn modelId="{3D985669-7513-48D1-A0EB-0B4FC772B4B2}" type="presParOf" srcId="{E5BBB1F2-876B-47A2-9CEC-3E08FD1D87F3}" destId="{270367AD-9A54-42E4-9295-331E805B6BD4}" srcOrd="4" destOrd="0" presId="urn:microsoft.com/office/officeart/2005/8/layout/matrix1"/>
    <dgm:cxn modelId="{08F8755C-0D5D-4417-B2B5-C4B99662D808}" type="presParOf" srcId="{E5BBB1F2-876B-47A2-9CEC-3E08FD1D87F3}" destId="{2F132983-4410-4E73-8F80-241CB87C1400}" srcOrd="5" destOrd="0" presId="urn:microsoft.com/office/officeart/2005/8/layout/matrix1"/>
    <dgm:cxn modelId="{9F8DF908-E67D-4225-9504-DBF3C72CAC2F}" type="presParOf" srcId="{E5BBB1F2-876B-47A2-9CEC-3E08FD1D87F3}" destId="{441651B5-398F-42EB-8305-97A8171DCB53}" srcOrd="6" destOrd="0" presId="urn:microsoft.com/office/officeart/2005/8/layout/matrix1"/>
    <dgm:cxn modelId="{AF8AC21D-0703-458A-A7E6-341DF8323F4E}" type="presParOf" srcId="{E5BBB1F2-876B-47A2-9CEC-3E08FD1D87F3}" destId="{E7831685-371C-4F54-9164-7DC8B6398933}" srcOrd="7" destOrd="0" presId="urn:microsoft.com/office/officeart/2005/8/layout/matrix1"/>
    <dgm:cxn modelId="{FD06E731-73C3-4487-AE1A-D582ACF7E70A}" type="presParOf" srcId="{2EA62547-DEF4-4E3C-94CF-950F2B74DB75}" destId="{27332FF4-F391-468F-A416-D88F2C499A88}" srcOrd="1" destOrd="0" presId="urn:microsoft.com/office/officeart/2005/8/layout/matrix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4B495B-3F7B-4E0B-8628-D5513D2307D4}">
      <dsp:nvSpPr>
        <dsp:cNvPr id="0" name=""/>
        <dsp:cNvSpPr/>
      </dsp:nvSpPr>
      <dsp:spPr>
        <a:xfrm rot="16200000">
          <a:off x="644207" y="-644207"/>
          <a:ext cx="2398712" cy="3687127"/>
        </a:xfrm>
        <a:prstGeom prst="round1Rect">
          <a:avLst/>
        </a:prstGeom>
        <a:solidFill>
          <a:srgbClr val="4F81BD">
            <a:shade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b="1" kern="1200" dirty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STRENGTHS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kern="1200" dirty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</a:t>
          </a:r>
          <a:r>
            <a:rPr lang="es-ES" sz="1450" kern="120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Common Water </a:t>
          </a:r>
          <a:r>
            <a:rPr lang="es-ES" sz="1450" kern="120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challenges</a:t>
          </a:r>
          <a:r>
            <a:rPr lang="es-ES" sz="1450" kern="120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: </a:t>
          </a:r>
          <a:r>
            <a:rPr lang="es-ES" sz="1450" kern="120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policy-making</a:t>
          </a:r>
          <a:r>
            <a:rPr lang="es-ES" sz="1450" kern="120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 &amp; RDI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kern="120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</a:t>
          </a:r>
          <a:r>
            <a:rPr lang="es-ES" sz="1450" kern="120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Well-established</a:t>
          </a:r>
          <a:r>
            <a:rPr lang="es-ES" sz="1450" kern="120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</a:t>
          </a:r>
          <a:r>
            <a:rPr lang="es-ES" sz="1450" kern="120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cooperation</a:t>
          </a:r>
          <a:r>
            <a:rPr lang="es-ES" sz="1450" kern="120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</a:t>
          </a:r>
          <a:r>
            <a:rPr lang="es-ES" sz="1450" kern="120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with</a:t>
          </a:r>
          <a:r>
            <a:rPr lang="es-ES" sz="1450" kern="120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</a:t>
          </a:r>
          <a:r>
            <a:rPr lang="es-ES" sz="1450" kern="120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some</a:t>
          </a:r>
          <a:r>
            <a:rPr lang="es-ES" sz="1450" kern="120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</a:t>
          </a:r>
          <a:r>
            <a:rPr lang="es-ES" sz="1450" kern="120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countries</a:t>
          </a:r>
          <a:r>
            <a:rPr lang="es-ES" sz="1450" kern="120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(bilateral </a:t>
          </a:r>
          <a:r>
            <a:rPr lang="es-ES" sz="1450" kern="1200" dirty="0" err="1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or</a:t>
          </a:r>
          <a:r>
            <a:rPr lang="es-ES" sz="1450" kern="120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 multilateral, networks of researcher communities)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50" kern="1200" dirty="0" smtClean="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</a:t>
          </a:r>
          <a:r>
            <a:rPr lang="en-GB" sz="145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Access to existing knowledge, expertise and research infrastructure</a:t>
          </a:r>
          <a:endParaRPr lang="es-ES" sz="1450" kern="1200" dirty="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</dsp:txBody>
      <dsp:txXfrm rot="16200000">
        <a:off x="944046" y="-944046"/>
        <a:ext cx="1799034" cy="3687127"/>
      </dsp:txXfrm>
    </dsp:sp>
    <dsp:sp modelId="{CDD2D4F8-8106-41FE-A7CC-76939D759A2A}">
      <dsp:nvSpPr>
        <dsp:cNvPr id="0" name=""/>
        <dsp:cNvSpPr/>
      </dsp:nvSpPr>
      <dsp:spPr>
        <a:xfrm>
          <a:off x="3687127" y="0"/>
          <a:ext cx="3687127" cy="2398712"/>
        </a:xfrm>
        <a:prstGeom prst="round1Rect">
          <a:avLst/>
        </a:prstGeom>
        <a:solidFill>
          <a:srgbClr val="4F81BD">
            <a:shade val="50000"/>
            <a:hueOff val="180719"/>
            <a:satOff val="-3780"/>
            <a:lumOff val="2103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1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1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WEAKNESSES</a:t>
          </a:r>
          <a:endParaRPr lang="nl-NL" sz="14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</a:t>
          </a:r>
          <a:r>
            <a:rPr lang="en-GB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Complexity of cooperation (different existing funding models, different evaluation criteria, different funding rates, different S&amp;T competences…)</a:t>
          </a:r>
          <a:endParaRPr lang="nl-NL" sz="14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Greater role of </a:t>
          </a:r>
          <a:r>
            <a:rPr lang="es-ES" sz="1400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end user (e.g. enterprise, community or state) in joint research and implementation</a:t>
          </a:r>
          <a:endParaRPr lang="nl-NL" sz="14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5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</dsp:txBody>
      <dsp:txXfrm>
        <a:off x="3687127" y="0"/>
        <a:ext cx="3687127" cy="1799034"/>
      </dsp:txXfrm>
    </dsp:sp>
    <dsp:sp modelId="{270367AD-9A54-42E4-9295-331E805B6BD4}">
      <dsp:nvSpPr>
        <dsp:cNvPr id="0" name=""/>
        <dsp:cNvSpPr/>
      </dsp:nvSpPr>
      <dsp:spPr>
        <a:xfrm rot="10800000">
          <a:off x="0" y="2398712"/>
          <a:ext cx="3687127" cy="2398712"/>
        </a:xfrm>
        <a:prstGeom prst="round1Rect">
          <a:avLst/>
        </a:prstGeom>
        <a:solidFill>
          <a:srgbClr val="8064A2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OPPORTUNITIES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</a:t>
          </a:r>
          <a:r>
            <a:rPr lang="nl-NL" sz="1400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Solving  socieltal challenges by reaching RDI critical mass and better RDI structuration</a:t>
          </a:r>
          <a:endParaRPr lang="es-ES" sz="14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M</a:t>
          </a:r>
          <a:r>
            <a:rPr lang="nl-NL" sz="1400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arket </a:t>
          </a:r>
          <a:r>
            <a:rPr lang="en-GB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opportunities for innovative technologies and methodologies </a:t>
          </a:r>
          <a:endParaRPr lang="es-ES" sz="14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New types of joint actions (Calls, knowledge hubs,  observatories and infrastructures, mobility schemes, ...)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</dsp:txBody>
      <dsp:txXfrm rot="10800000">
        <a:off x="0" y="2998390"/>
        <a:ext cx="3687127" cy="1799034"/>
      </dsp:txXfrm>
    </dsp:sp>
    <dsp:sp modelId="{441651B5-398F-42EB-8305-97A8171DCB53}">
      <dsp:nvSpPr>
        <dsp:cNvPr id="0" name=""/>
        <dsp:cNvSpPr/>
      </dsp:nvSpPr>
      <dsp:spPr>
        <a:xfrm rot="5400000">
          <a:off x="4331335" y="1754505"/>
          <a:ext cx="2398712" cy="3687127"/>
        </a:xfrm>
        <a:prstGeom prst="round1Rect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THREATS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</a:t>
          </a:r>
          <a:r>
            <a:rPr lang="nl-NL" sz="1400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Still quite fragmented water Research and Innovation with unsufficient information</a:t>
          </a:r>
          <a:endParaRPr lang="es-ES" sz="14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More bilateral cooperation</a:t>
          </a:r>
          <a:r>
            <a:rPr lang="en-GB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vs.  proving added value of multilateral cooperation</a:t>
          </a:r>
          <a:endParaRPr lang="es-ES" sz="140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>
              <a:solidFill>
                <a:sysClr val="window" lastClr="FFFFFF"/>
              </a:solidFill>
              <a:latin typeface="Gill Sans MT" pitchFamily="34" charset="0"/>
              <a:ea typeface="+mn-ea"/>
              <a:cs typeface="+mn-cs"/>
            </a:rPr>
            <a:t>- Timing for preparation and decision on joining international multilateral activities</a:t>
          </a:r>
          <a:endParaRPr lang="es-ES" sz="850" b="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50" b="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50" b="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50" b="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50" b="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50" b="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50" b="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50" b="0" kern="1200">
            <a:solidFill>
              <a:sysClr val="window" lastClr="FFFFFF"/>
            </a:solidFill>
            <a:latin typeface="Gill Sans MT" pitchFamily="34" charset="0"/>
            <a:ea typeface="+mn-ea"/>
            <a:cs typeface="+mn-cs"/>
          </a:endParaRPr>
        </a:p>
      </dsp:txBody>
      <dsp:txXfrm rot="5400000">
        <a:off x="4631174" y="2054344"/>
        <a:ext cx="1799034" cy="3687127"/>
      </dsp:txXfrm>
    </dsp:sp>
    <dsp:sp modelId="{27332FF4-F391-468F-A416-D88F2C499A88}">
      <dsp:nvSpPr>
        <dsp:cNvPr id="0" name=""/>
        <dsp:cNvSpPr/>
      </dsp:nvSpPr>
      <dsp:spPr>
        <a:xfrm>
          <a:off x="2982838" y="2002139"/>
          <a:ext cx="1408578" cy="793146"/>
        </a:xfrm>
        <a:prstGeom prst="roundRect">
          <a:avLst/>
        </a:prstGeom>
        <a:solidFill>
          <a:srgbClr val="4F81BD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itchFamily="34" charset="0"/>
              <a:ea typeface="+mn-ea"/>
              <a:cs typeface="+mn-cs"/>
            </a:rPr>
            <a:t>International Cooperation Challenges</a:t>
          </a:r>
          <a:endParaRPr lang="es-ES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itchFamily="34" charset="0"/>
            <a:ea typeface="+mn-ea"/>
            <a:cs typeface="+mn-cs"/>
          </a:endParaRPr>
        </a:p>
      </dsp:txBody>
      <dsp:txXfrm>
        <a:off x="2982838" y="2002139"/>
        <a:ext cx="1408578" cy="793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FF630-5720-4343-9B4F-40D00F2DC653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CA8E0-C6D7-4A91-886A-002A450FE62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96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7632848" cy="2376264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20320" y="3900031"/>
            <a:ext cx="3461959" cy="2076137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41767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A43-5F8B-48C5-91A4-BEB8641D32EC}" type="datetimeFigureOut">
              <a:rPr lang="fi-FI" smtClean="0">
                <a:solidFill>
                  <a:srgbClr val="04617B">
                    <a:shade val="90000"/>
                  </a:srgbClr>
                </a:solidFill>
              </a:rPr>
              <a:pPr/>
              <a:t>23.5.2016</a:t>
            </a:fld>
            <a:endParaRPr lang="fi-F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E67-33E8-47FE-BECB-27828F436D8A}" type="slidenum">
              <a:rPr lang="fi-FI" smtClean="0">
                <a:solidFill>
                  <a:srgbClr val="04617B">
                    <a:shade val="90000"/>
                  </a:srgbClr>
                </a:solidFill>
              </a:rPr>
              <a:pPr/>
              <a:t>‹N›</a:t>
            </a:fld>
            <a:endParaRPr lang="fi-FI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35480"/>
            <a:ext cx="8229600" cy="4389120"/>
          </a:xfrm>
        </p:spPr>
        <p:txBody>
          <a:bodyPr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kumimoji="0" lang="en-GB" noProof="0" dirty="0" err="1" smtClean="0"/>
              <a:t>Cliquez</a:t>
            </a:r>
            <a:r>
              <a:rPr kumimoji="0" lang="en-GB" noProof="0" dirty="0" smtClean="0"/>
              <a:t> pour </a:t>
            </a:r>
            <a:r>
              <a:rPr kumimoji="0" lang="en-GB" noProof="0" dirty="0" err="1" smtClean="0"/>
              <a:t>ajouter</a:t>
            </a:r>
            <a:r>
              <a:rPr kumimoji="0" lang="en-GB" noProof="0" dirty="0" smtClean="0"/>
              <a:t> un sous-titre</a:t>
            </a:r>
            <a:endParaRPr lang="en-GB" noProof="0" dirty="0" smtClean="0"/>
          </a:p>
          <a:p>
            <a:pPr lvl="1" eaLnBrk="1" latinLnBrk="0" hangingPunct="1"/>
            <a:r>
              <a:rPr lang="en-GB" noProof="0" dirty="0" smtClean="0"/>
              <a:t>Segundo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2" eaLnBrk="1" latinLnBrk="0" hangingPunct="1"/>
            <a:r>
              <a:rPr lang="en-GB" noProof="0" dirty="0" err="1" smtClean="0"/>
              <a:t>Tercer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3" eaLnBrk="1" latinLnBrk="0" hangingPunct="1"/>
            <a:r>
              <a:rPr lang="en-GB" noProof="0" dirty="0" smtClean="0"/>
              <a:t>Cuarto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4" eaLnBrk="1" latinLnBrk="0" hangingPunct="1"/>
            <a:r>
              <a:rPr lang="en-GB" noProof="0" dirty="0" smtClean="0"/>
              <a:t>Quinto </a:t>
            </a:r>
            <a:r>
              <a:rPr lang="en-GB" noProof="0" dirty="0" err="1" smtClean="0"/>
              <a:t>nivel</a:t>
            </a:r>
            <a:endParaRPr kumimoji="0" lang="en-GB" noProof="0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165304"/>
            <a:ext cx="110769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32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  <p:pic>
        <p:nvPicPr>
          <p:cNvPr id="2050" name="Picture 2" descr="D:\PN\JPI Agua\Corporate Image\Logo Water JPI 119 x 6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89" y="6093296"/>
            <a:ext cx="11334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1196752"/>
            <a:ext cx="4176464" cy="324036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5976" y="4654690"/>
            <a:ext cx="4176464" cy="1516424"/>
          </a:xfrm>
        </p:spPr>
        <p:txBody>
          <a:bodyPr lIns="45720" rIns="45720" anchor="t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  <p:pic>
        <p:nvPicPr>
          <p:cNvPr id="7" name="Picture 2" descr="D:\PN\JPI Agua\Corporate Image\Logo Water JPI 992 x 48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4690"/>
            <a:ext cx="3243719" cy="158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945CDD-ECFE-4BA8-9FD5-42510B138127}" type="datetimeFigureOut">
              <a:rPr lang="es-ES" smtClean="0"/>
              <a:pPr/>
              <a:t>23/05/2016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A55791-C285-420F-8BE7-86162A3E4474}" type="slidenum">
              <a:rPr lang="es-ES" smtClean="0"/>
              <a:pPr/>
              <a:t>‹N›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aterjpisecretariat@agencerecherche.fr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mailto:dominique.darmendrail@agencerecherche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>
                <a:effectLst/>
              </a:rPr>
              <a:t>the </a:t>
            </a:r>
            <a:r>
              <a:rPr lang="en-US" sz="4800" i="1" dirty="0">
                <a:effectLst/>
              </a:rPr>
              <a:t>Water JPI </a:t>
            </a:r>
            <a:r>
              <a:rPr lang="en-US" sz="4800" i="1" dirty="0" smtClean="0">
                <a:effectLst/>
              </a:rPr>
              <a:t> and International Cooperation</a:t>
            </a:r>
            <a:endParaRPr lang="en-US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88024" y="4365104"/>
            <a:ext cx="4032448" cy="1800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Dominique DARMENDRAIL,</a:t>
            </a:r>
          </a:p>
          <a:p>
            <a:r>
              <a:rPr lang="en-US" sz="2400" b="1" dirty="0" smtClean="0"/>
              <a:t>Water JPI Coordinator</a:t>
            </a:r>
          </a:p>
          <a:p>
            <a:r>
              <a:rPr lang="en-US" sz="2400" b="1" dirty="0" smtClean="0"/>
              <a:t>Roma</a:t>
            </a:r>
          </a:p>
          <a:p>
            <a:r>
              <a:rPr lang="en-US" sz="2400" b="1" dirty="0" smtClean="0"/>
              <a:t>19 May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642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Water JPI Joint </a:t>
            </a:r>
            <a:r>
              <a:rPr lang="fr-FR" dirty="0" smtClean="0"/>
              <a:t>Calls </a:t>
            </a:r>
            <a:br>
              <a:rPr lang="fr-FR" dirty="0" smtClean="0"/>
            </a:br>
            <a:r>
              <a:rPr lang="fr-FR" dirty="0" smtClean="0"/>
              <a:t>in the future  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6184"/>
            <a:ext cx="4330824" cy="43891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GB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0070C0"/>
                </a:solidFill>
              </a:rPr>
              <a:t>IC4WATER  Call </a:t>
            </a:r>
            <a:r>
              <a:rPr lang="en-GB" sz="2100" dirty="0" smtClean="0"/>
              <a:t>– </a:t>
            </a:r>
            <a:r>
              <a:rPr lang="en-GB" sz="2100" i="1" dirty="0" smtClean="0"/>
              <a:t>Proposed</a:t>
            </a:r>
            <a:r>
              <a:rPr lang="en-GB" sz="2100" dirty="0" smtClean="0"/>
              <a:t>  / topic in relation with UN SDGs</a:t>
            </a:r>
          </a:p>
          <a:p>
            <a:pPr>
              <a:spcBef>
                <a:spcPts val="1200"/>
              </a:spcBef>
            </a:pPr>
            <a:endParaRPr lang="en-GB" sz="1900" dirty="0" smtClean="0"/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0070C0"/>
                </a:solidFill>
              </a:rPr>
              <a:t>WaterWorks2017</a:t>
            </a:r>
            <a:r>
              <a:rPr lang="en-GB" sz="2000" dirty="0" smtClean="0"/>
              <a:t> </a:t>
            </a:r>
            <a:r>
              <a:rPr lang="en-GB" sz="2000" dirty="0"/>
              <a:t>–  Closing the Water Cycle </a:t>
            </a:r>
            <a:r>
              <a:rPr lang="en-GB" sz="2000" dirty="0" smtClean="0"/>
              <a:t>Gap – Sustainable management of water resources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  <p:pic>
        <p:nvPicPr>
          <p:cNvPr id="5" name="Picture 2" descr="http://epa.smartsimple.ie/files/347278/105373/Looking_into_the_agenda_5_them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5168" y="2819520"/>
            <a:ext cx="5343376" cy="404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62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69" y="1376721"/>
            <a:ext cx="8568952" cy="4932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>
            <a:off x="5075777" y="2366883"/>
            <a:ext cx="3451350" cy="3726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>
              <a:latin typeface="Calibri" panose="020F0502020204030204" pitchFamily="34" charset="0"/>
            </a:endParaRPr>
          </a:p>
        </p:txBody>
      </p:sp>
      <p:sp>
        <p:nvSpPr>
          <p:cNvPr id="66" name="3 CuadroTexto"/>
          <p:cNvSpPr txBox="1">
            <a:spLocks noChangeArrowheads="1"/>
          </p:cNvSpPr>
          <p:nvPr/>
        </p:nvSpPr>
        <p:spPr bwMode="auto">
          <a:xfrm>
            <a:off x="5148064" y="1394773"/>
            <a:ext cx="33067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>
                <a:latin typeface="Calibri" panose="020F0502020204030204" pitchFamily="34" charset="0"/>
              </a:rPr>
              <a:t>Implementation</a:t>
            </a:r>
            <a:r>
              <a:rPr lang="en-US" altLang="en-US" sz="1600" b="1" u="sng" dirty="0" smtClean="0"/>
              <a:t> </a:t>
            </a:r>
            <a:r>
              <a:rPr lang="en-US" altLang="en-US" sz="2800" b="1" u="sng" dirty="0">
                <a:latin typeface="Calibri" panose="020F0502020204030204" pitchFamily="34" charset="0"/>
              </a:rPr>
              <a:t>Activities</a:t>
            </a:r>
          </a:p>
        </p:txBody>
      </p:sp>
      <p:sp>
        <p:nvSpPr>
          <p:cNvPr id="71" name="Text Box 39"/>
          <p:cNvSpPr txBox="1">
            <a:spLocks noChangeArrowheads="1"/>
          </p:cNvSpPr>
          <p:nvPr/>
        </p:nvSpPr>
        <p:spPr bwMode="auto">
          <a:xfrm>
            <a:off x="5148064" y="2884874"/>
            <a:ext cx="330677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fr-FR"/>
            </a:defPPr>
            <a:lvl1pPr algn="ctr">
              <a:defRPr sz="11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Gill Sans MT" pitchFamily="34" charset="0"/>
              </a:defRPr>
            </a:lvl9pPr>
          </a:lstStyle>
          <a:p>
            <a:pPr algn="l"/>
            <a:r>
              <a:rPr lang="en-US" altLang="en-US" sz="2000" dirty="0">
                <a:solidFill>
                  <a:schemeClr val="tx1"/>
                </a:solidFill>
              </a:rPr>
              <a:t>Knowledge </a:t>
            </a:r>
            <a:r>
              <a:rPr lang="en-US" altLang="en-US" sz="2000" dirty="0" smtClean="0">
                <a:solidFill>
                  <a:schemeClr val="tx1"/>
                </a:solidFill>
              </a:rPr>
              <a:t>hub </a:t>
            </a:r>
            <a:r>
              <a:rPr lang="en-US" altLang="en-US" sz="2000" dirty="0">
                <a:solidFill>
                  <a:schemeClr val="tx1"/>
                </a:solidFill>
              </a:rPr>
              <a:t>development</a:t>
            </a:r>
          </a:p>
        </p:txBody>
      </p:sp>
      <p:sp>
        <p:nvSpPr>
          <p:cNvPr id="72" name="Text Box 39"/>
          <p:cNvSpPr txBox="1">
            <a:spLocks noChangeArrowheads="1"/>
          </p:cNvSpPr>
          <p:nvPr/>
        </p:nvSpPr>
        <p:spPr bwMode="auto">
          <a:xfrm>
            <a:off x="5292636" y="3717032"/>
            <a:ext cx="3162204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fr-FR"/>
            </a:defPPr>
            <a:lvl1pPr algn="ctr">
              <a:defRPr sz="11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latin typeface="Gill Sans MT" pitchFamily="34" charset="0"/>
              </a:defRPr>
            </a:lvl2pPr>
            <a:lvl3pPr marL="1143000" indent="-228600" eaLnBrk="0" hangingPunct="0">
              <a:defRPr>
                <a:latin typeface="Gill Sans MT" pitchFamily="34" charset="0"/>
              </a:defRPr>
            </a:lvl3pPr>
            <a:lvl4pPr marL="1600200" indent="-228600" eaLnBrk="0" hangingPunct="0">
              <a:defRPr>
                <a:latin typeface="Gill Sans MT" pitchFamily="34" charset="0"/>
              </a:defRPr>
            </a:lvl4pPr>
            <a:lvl5pPr marL="2057400" indent="-228600" eaLnBrk="0" hangingPunct="0">
              <a:defRPr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itchFamily="34" charset="0"/>
              </a:defRPr>
            </a:lvl9pPr>
          </a:lstStyle>
          <a:p>
            <a:pPr algn="l"/>
            <a:r>
              <a:rPr lang="en-US" altLang="en-US" sz="2000" dirty="0" smtClean="0">
                <a:solidFill>
                  <a:schemeClr val="tx1"/>
                </a:solidFill>
              </a:rPr>
              <a:t>Joint activities on a shared topic for the achievement of UN sustainable development goals related to water  (UN SDG) – including Joint call without top-up</a:t>
            </a:r>
            <a:endParaRPr lang="en-US" altLang="en-US" sz="2000" u="sng" dirty="0">
              <a:solidFill>
                <a:schemeClr val="tx1"/>
              </a:solidFill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467544" y="2204864"/>
            <a:ext cx="4393989" cy="3888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100">
              <a:latin typeface="Calibri" panose="020F0502020204030204" pitchFamily="34" charset="0"/>
            </a:endParaRPr>
          </a:p>
        </p:txBody>
      </p:sp>
      <p:sp>
        <p:nvSpPr>
          <p:cNvPr id="35" name="3 CuadroTexto"/>
          <p:cNvSpPr txBox="1">
            <a:spLocks noChangeArrowheads="1"/>
          </p:cNvSpPr>
          <p:nvPr/>
        </p:nvSpPr>
        <p:spPr bwMode="auto">
          <a:xfrm>
            <a:off x="683568" y="1609636"/>
            <a:ext cx="320585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smtClean="0">
                <a:latin typeface="Calibri" panose="020F0502020204030204" pitchFamily="34" charset="0"/>
              </a:rPr>
              <a:t>Strategy Activities</a:t>
            </a:r>
            <a:endParaRPr lang="en-US" altLang="en-US" sz="2800" b="1" u="sng" dirty="0">
              <a:latin typeface="Calibri" panose="020F0502020204030204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683568" y="2749849"/>
            <a:ext cx="3960440" cy="3127426"/>
            <a:chOff x="1511944" y="3495434"/>
            <a:chExt cx="2556000" cy="163763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511944" y="4355645"/>
              <a:ext cx="2556000" cy="777420"/>
            </a:xfrm>
            <a:prstGeom prst="rect">
              <a:avLst/>
            </a:prstGeom>
            <a:solidFill>
              <a:srgbClr val="CCFF66"/>
            </a:solidFill>
            <a:ln w="3175"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>
              <a:defPPr>
                <a:defRPr lang="fr-FR"/>
              </a:defPPr>
              <a:lvl1pPr algn="ctr">
                <a:defRPr sz="1100" b="1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lt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>
                  <a:solidFill>
                    <a:schemeClr val="lt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>
                  <a:solidFill>
                    <a:schemeClr val="lt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>
                  <a:solidFill>
                    <a:schemeClr val="lt1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  <a:latin typeface="Gill Sans MT" pitchFamily="34" charset="0"/>
                </a:defRPr>
              </a:lvl9pPr>
            </a:lstStyle>
            <a:p>
              <a:r>
                <a:rPr lang="fr-FR" sz="2000" dirty="0">
                  <a:solidFill>
                    <a:schemeClr val="tx1"/>
                  </a:solidFill>
                </a:rPr>
                <a:t>Building the Public – </a:t>
              </a:r>
              <a:r>
                <a:rPr lang="fr-FR" sz="2000" dirty="0" err="1">
                  <a:solidFill>
                    <a:schemeClr val="tx1"/>
                  </a:solidFill>
                </a:rPr>
                <a:t>Private</a:t>
              </a:r>
              <a:r>
                <a:rPr lang="fr-FR" sz="2000" dirty="0">
                  <a:solidFill>
                    <a:schemeClr val="tx1"/>
                  </a:solidFill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</a:rPr>
                <a:t>Partnership</a:t>
              </a:r>
              <a:r>
                <a:rPr lang="fr-FR" sz="2000" dirty="0">
                  <a:solidFill>
                    <a:schemeClr val="tx1"/>
                  </a:solidFill>
                </a:rPr>
                <a:t> for </a:t>
              </a:r>
              <a:r>
                <a:rPr lang="fr-FR" sz="2000" dirty="0" err="1">
                  <a:solidFill>
                    <a:schemeClr val="tx1"/>
                  </a:solidFill>
                </a:rPr>
                <a:t>developing</a:t>
              </a:r>
              <a:r>
                <a:rPr lang="fr-FR" sz="2000" dirty="0">
                  <a:solidFill>
                    <a:schemeClr val="tx1"/>
                  </a:solidFill>
                </a:rPr>
                <a:t> &amp; </a:t>
              </a:r>
              <a:r>
                <a:rPr lang="fr-FR" sz="2000" dirty="0" err="1" smtClean="0">
                  <a:solidFill>
                    <a:schemeClr val="tx1"/>
                  </a:solidFill>
                </a:rPr>
                <a:t>implementing</a:t>
              </a:r>
              <a:r>
                <a:rPr lang="fr-FR" sz="2000" dirty="0" smtClean="0">
                  <a:solidFill>
                    <a:schemeClr val="tx1"/>
                  </a:solidFill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</a:rPr>
                <a:t>research</a:t>
              </a:r>
              <a:r>
                <a:rPr lang="fr-FR" sz="2000" dirty="0">
                  <a:solidFill>
                    <a:schemeClr val="tx1"/>
                  </a:solidFill>
                </a:rPr>
                <a:t> and innovation programme</a:t>
              </a:r>
              <a:endParaRPr lang="en-US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1511944" y="3495434"/>
              <a:ext cx="2556000" cy="581863"/>
            </a:xfrm>
            <a:prstGeom prst="rect">
              <a:avLst/>
            </a:prstGeom>
            <a:solidFill>
              <a:srgbClr val="CCFF66"/>
            </a:solidFill>
            <a:ln w="3175"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>
              <a:defPPr>
                <a:defRPr lang="fr-FR"/>
              </a:defPPr>
              <a:lvl1pPr algn="ctr">
                <a:defRPr sz="1100" b="1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latin typeface="Gill Sans MT" pitchFamily="34" charset="0"/>
                </a:defRPr>
              </a:lvl2pPr>
              <a:lvl3pPr marL="1143000" indent="-228600" eaLnBrk="0" hangingPunct="0">
                <a:defRPr>
                  <a:latin typeface="Gill Sans MT" pitchFamily="34" charset="0"/>
                </a:defRPr>
              </a:lvl3pPr>
              <a:lvl4pPr marL="1600200" indent="-228600" eaLnBrk="0" hangingPunct="0">
                <a:defRPr>
                  <a:latin typeface="Gill Sans MT" pitchFamily="34" charset="0"/>
                </a:defRPr>
              </a:lvl4pPr>
              <a:lvl5pPr marL="2057400" indent="-228600" eaLnBrk="0" hangingPunct="0">
                <a:defRPr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ill Sans MT" pitchFamily="34" charset="0"/>
                </a:defRPr>
              </a:lvl9pPr>
            </a:lstStyle>
            <a:p>
              <a:r>
                <a:rPr lang="en-US" altLang="en-US" sz="2000" dirty="0" smtClean="0">
                  <a:solidFill>
                    <a:schemeClr val="tx1"/>
                  </a:solidFill>
                </a:rPr>
                <a:t>Strategy for enlarging Water JPI network and the dialogue platform</a:t>
              </a:r>
              <a:endParaRPr lang="en-US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A new Coordination Action – International </a:t>
            </a:r>
            <a:r>
              <a:rPr lang="fr-FR" sz="3600" dirty="0" err="1" smtClean="0"/>
              <a:t>Cooperation</a:t>
            </a:r>
            <a:r>
              <a:rPr lang="fr-FR" sz="3600" dirty="0" smtClean="0"/>
              <a:t> on Water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xmlns="" val="23490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pa.smartsimple.ie/files/347278/105375/Progression_of_international_cooperation_from_2014_to_20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987499"/>
            <a:ext cx="9486900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791" y="-27384"/>
            <a:ext cx="3081057" cy="1503258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5796136" y="724245"/>
            <a:ext cx="2664296" cy="8325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+ BONUS, PRIMA, </a:t>
            </a:r>
          </a:p>
          <a:p>
            <a:pPr algn="ctr"/>
            <a:r>
              <a:rPr lang="fr-FR" dirty="0" smtClean="0"/>
              <a:t>+ </a:t>
            </a:r>
            <a:r>
              <a:rPr lang="fr-FR" dirty="0" err="1" smtClean="0"/>
              <a:t>Afri</a:t>
            </a:r>
            <a:r>
              <a:rPr lang="fr-FR" dirty="0" smtClean="0"/>
              <a:t>-alliance, LEAP </a:t>
            </a:r>
            <a:r>
              <a:rPr lang="fr-FR" dirty="0" err="1" smtClean="0"/>
              <a:t>Africa</a:t>
            </a:r>
            <a:r>
              <a:rPr lang="fr-FR" smtClean="0"/>
              <a:t>, etc.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413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583"/>
            <a:ext cx="5292080" cy="6868583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359532" y="188640"/>
            <a:ext cx="5112568" cy="1440160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i="1" dirty="0" smtClean="0">
                <a:solidFill>
                  <a:srgbClr val="1F497D"/>
                </a:solidFill>
                <a:latin typeface="Gill Sans MT"/>
              </a:rPr>
              <a:t>Thanks to all for your attention!</a:t>
            </a:r>
            <a:endParaRPr lang="en-GB" b="1" i="1" dirty="0">
              <a:solidFill>
                <a:srgbClr val="1F497D"/>
              </a:solidFill>
              <a:latin typeface="Gill Sans MT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499992" y="4653880"/>
            <a:ext cx="4176464" cy="159475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F54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600" b="1">
              <a:solidFill>
                <a:srgbClr val="FFD624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99992" y="4725144"/>
            <a:ext cx="4176464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IE" sz="1600" dirty="0">
                <a:solidFill>
                  <a:srgbClr val="0F5494"/>
                </a:solidFill>
              </a:rPr>
              <a:t>Contact</a:t>
            </a:r>
            <a:r>
              <a:rPr lang="de-DE" sz="1600" dirty="0"/>
              <a:t> </a:t>
            </a:r>
            <a:endParaRPr lang="de-DE" sz="1600" dirty="0" smtClean="0"/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FFC000"/>
                </a:solidFill>
                <a:hlinkClick r:id="rId3"/>
              </a:rPr>
              <a:t>waterjpisecretariat@agencerecherche.fr</a:t>
            </a:r>
            <a:endParaRPr lang="en-GB" sz="1400" dirty="0" smtClean="0">
              <a:solidFill>
                <a:srgbClr val="FFC000"/>
              </a:solidFill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FFC000"/>
                </a:solidFill>
                <a:hlinkClick r:id="rId4"/>
              </a:rPr>
              <a:t>dominique.darmendrail</a:t>
            </a:r>
            <a:r>
              <a:rPr lang="en-GB" sz="1400" b="0" dirty="0" smtClean="0">
                <a:solidFill>
                  <a:srgbClr val="FFC000"/>
                </a:solidFill>
                <a:hlinkClick r:id="rId4"/>
              </a:rPr>
              <a:t>@agencerecherche.fr</a:t>
            </a:r>
            <a:r>
              <a:rPr lang="en-GB" sz="1400" b="0" dirty="0" smtClean="0">
                <a:solidFill>
                  <a:srgbClr val="FFC000"/>
                </a:solidFill>
              </a:rPr>
              <a:t> </a:t>
            </a:r>
            <a:r>
              <a:rPr lang="en-GB" sz="1400" b="0" dirty="0">
                <a:solidFill>
                  <a:srgbClr val="FFC000"/>
                </a:solidFill>
              </a:rPr>
              <a:t/>
            </a:r>
            <a:br>
              <a:rPr lang="en-GB" sz="1400" b="0" dirty="0">
                <a:solidFill>
                  <a:srgbClr val="FFC000"/>
                </a:solidFill>
              </a:rPr>
            </a:br>
            <a:endParaRPr lang="en-GB" sz="1400" b="0" dirty="0" smtClean="0">
              <a:solidFill>
                <a:srgbClr val="FFC000"/>
              </a:solidFill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b="0" dirty="0" smtClean="0">
                <a:solidFill>
                  <a:srgbClr val="0F5494"/>
                </a:solidFill>
              </a:rPr>
              <a:t>ANR</a:t>
            </a:r>
            <a:endParaRPr lang="en-GB" sz="1400" b="0" dirty="0">
              <a:solidFill>
                <a:srgbClr val="0F5494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26722"/>
            <a:ext cx="4680520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88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2" t="12255" r="26657" b="28640"/>
          <a:stretch/>
        </p:blipFill>
        <p:spPr bwMode="auto">
          <a:xfrm>
            <a:off x="235085" y="891752"/>
            <a:ext cx="8513379" cy="596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397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12"/>
          <p:cNvSpPr/>
          <p:nvPr/>
        </p:nvSpPr>
        <p:spPr>
          <a:xfrm>
            <a:off x="251520" y="2204859"/>
            <a:ext cx="3960440" cy="3816429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OBJECTIVES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Reaching </a:t>
            </a:r>
            <a:r>
              <a:rPr lang="en-GB" dirty="0"/>
              <a:t>effective, sustainable coordination of European water </a:t>
            </a:r>
            <a:r>
              <a:rPr lang="en-GB" dirty="0" smtClean="0"/>
              <a:t>RDI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GB" dirty="0"/>
              <a:t>Involving water end-users for effective RDI results uptake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Harmonising National </a:t>
            </a:r>
            <a:r>
              <a:rPr lang="en-GB" dirty="0"/>
              <a:t>water RDI agendas in Partner </a:t>
            </a:r>
            <a:r>
              <a:rPr lang="en-GB" dirty="0" smtClean="0"/>
              <a:t>Countries</a:t>
            </a:r>
            <a:endParaRPr lang="en-GB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GB" dirty="0"/>
              <a:t>Supporting European leadership in science and </a:t>
            </a:r>
            <a:r>
              <a:rPr lang="en-GB" dirty="0" smtClean="0"/>
              <a:t>technology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Dikdörtgen 4"/>
          <p:cNvSpPr/>
          <p:nvPr/>
        </p:nvSpPr>
        <p:spPr>
          <a:xfrm>
            <a:off x="4716017" y="2218270"/>
            <a:ext cx="4166192" cy="3785652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TOOLS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GB" dirty="0"/>
              <a:t>Joint Call </a:t>
            </a:r>
            <a:r>
              <a:rPr lang="en-GB" dirty="0" smtClean="0"/>
              <a:t>Management for </a:t>
            </a:r>
            <a:r>
              <a:rPr lang="en-US" dirty="0"/>
              <a:t>p</a:t>
            </a:r>
            <a:r>
              <a:rPr lang="en-US" dirty="0" smtClean="0"/>
              <a:t>roviding </a:t>
            </a:r>
            <a:r>
              <a:rPr lang="en-US" dirty="0"/>
              <a:t>and steering </a:t>
            </a:r>
            <a:r>
              <a:rPr lang="en-US" b="1" dirty="0"/>
              <a:t>research and innovation</a:t>
            </a:r>
            <a:r>
              <a:rPr lang="en-US" dirty="0"/>
              <a:t> in the water </a:t>
            </a:r>
            <a:r>
              <a:rPr lang="en-US" dirty="0" smtClean="0"/>
              <a:t>sector</a:t>
            </a:r>
            <a:endParaRPr lang="en-GB" dirty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Alignment </a:t>
            </a:r>
            <a:r>
              <a:rPr lang="en-GB" dirty="0"/>
              <a:t>of Research Agendas (SRIA Document and Implementation Plan</a:t>
            </a:r>
            <a:r>
              <a:rPr lang="en-GB" dirty="0" smtClean="0"/>
              <a:t>) and RDI activities (including mapping activities and infrastructures)</a:t>
            </a:r>
            <a:endParaRPr lang="en-GB" dirty="0"/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GB" dirty="0"/>
              <a:t>International Cooperation (MoUs, Call Partnerships</a:t>
            </a:r>
            <a:r>
              <a:rPr lang="en-GB" dirty="0" smtClean="0"/>
              <a:t>…)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6" name="Sağ Ok 5"/>
          <p:cNvSpPr/>
          <p:nvPr/>
        </p:nvSpPr>
        <p:spPr>
          <a:xfrm>
            <a:off x="3852040" y="2348939"/>
            <a:ext cx="1080000" cy="576000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/>
              </a:solidFill>
            </a:endParaRPr>
          </a:p>
        </p:txBody>
      </p:sp>
      <p:sp>
        <p:nvSpPr>
          <p:cNvPr id="7" name="Sağ Ok 17"/>
          <p:cNvSpPr/>
          <p:nvPr/>
        </p:nvSpPr>
        <p:spPr>
          <a:xfrm>
            <a:off x="3852037" y="5312241"/>
            <a:ext cx="1080000" cy="576000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/>
              </a:solidFill>
            </a:endParaRP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457200" y="908720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kumimoji="0"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ko-KR" sz="4400" dirty="0"/>
              <a:t>Main Objectives of </a:t>
            </a:r>
            <a:r>
              <a:rPr lang="fr-FR" altLang="ko-KR" sz="4400" dirty="0" smtClean="0"/>
              <a:t>the </a:t>
            </a:r>
            <a:r>
              <a:rPr lang="tr-TR" altLang="ko-KR" sz="4400" dirty="0" smtClean="0"/>
              <a:t>Water </a:t>
            </a:r>
            <a:r>
              <a:rPr lang="tr-TR" altLang="ko-KR" sz="4400" dirty="0"/>
              <a:t>JPI and </a:t>
            </a:r>
            <a:r>
              <a:rPr lang="tr-TR" altLang="ko-KR" sz="4400" dirty="0" smtClean="0"/>
              <a:t>Activites </a:t>
            </a:r>
            <a:r>
              <a:rPr lang="tr-TR" altLang="ko-KR" sz="4400" dirty="0"/>
              <a:t>to Reali</a:t>
            </a:r>
            <a:r>
              <a:rPr lang="fr-FR" altLang="ko-KR" sz="4400" dirty="0"/>
              <a:t>s</a:t>
            </a:r>
            <a:r>
              <a:rPr lang="tr-TR" altLang="ko-KR" sz="4400" dirty="0"/>
              <a:t>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56555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195680" y="1844824"/>
            <a:ext cx="3008168" cy="33123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Font typeface="Wingdings 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Water JPI </a:t>
            </a:r>
            <a:r>
              <a:rPr lang="en-US" sz="2400" dirty="0" smtClean="0"/>
              <a:t>partners currently represent </a:t>
            </a:r>
            <a:r>
              <a:rPr lang="en-US" sz="2400" dirty="0" smtClean="0">
                <a:solidFill>
                  <a:schemeClr val="accent1"/>
                </a:solidFill>
              </a:rPr>
              <a:t>88 %</a:t>
            </a:r>
            <a:r>
              <a:rPr lang="en-US" sz="2400" dirty="0" smtClean="0"/>
              <a:t> of the European National Public RDI investment on water</a:t>
            </a:r>
            <a:endParaRPr lang="en-GB" sz="2400" dirty="0"/>
          </a:p>
        </p:txBody>
      </p:sp>
      <p:pic>
        <p:nvPicPr>
          <p:cNvPr id="6" name="Picture 2" descr="http://epa.smartsimple.ie/files/347278/105459/Water_JPI_Governance_Map_with_title_and_k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300" y="-171400"/>
            <a:ext cx="6014605" cy="680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23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Water JPI / International partners</a:t>
            </a:r>
            <a:br>
              <a:rPr lang="en-GB" sz="4000" dirty="0" smtClean="0"/>
            </a:b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GB" sz="2400" dirty="0"/>
              <a:t>Water JPI already has </a:t>
            </a:r>
            <a:r>
              <a:rPr lang="en-GB" sz="2400" dirty="0" smtClean="0"/>
              <a:t>Members </a:t>
            </a:r>
            <a:r>
              <a:rPr lang="en-GB" sz="2400" dirty="0"/>
              <a:t>in several </a:t>
            </a:r>
            <a:r>
              <a:rPr lang="en-IE" sz="2400" dirty="0"/>
              <a:t>EFTA countries, enlargement countries and countries covered by the European Neighbourhood Policy</a:t>
            </a:r>
          </a:p>
          <a:p>
            <a:pPr algn="just">
              <a:spcAft>
                <a:spcPts val="600"/>
              </a:spcAft>
            </a:pPr>
            <a:endParaRPr lang="en-IE" sz="2400" dirty="0"/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err="1" smtClean="0"/>
              <a:t>Bibliometric</a:t>
            </a:r>
            <a:r>
              <a:rPr lang="en-GB" sz="2400" dirty="0" smtClean="0"/>
              <a:t> studies for identifying existing cooperation with:</a:t>
            </a:r>
          </a:p>
          <a:p>
            <a:pPr lvl="1" algn="just"/>
            <a:r>
              <a:rPr lang="en-GB" sz="2200" dirty="0" smtClean="0"/>
              <a:t>Other EFTA / Neighbourhood Policy countries</a:t>
            </a:r>
          </a:p>
          <a:p>
            <a:pPr lvl="1" algn="just"/>
            <a:r>
              <a:rPr lang="en-GB" sz="2200" dirty="0"/>
              <a:t>Industrialised countries and emerging </a:t>
            </a:r>
            <a:r>
              <a:rPr lang="en-GB" sz="2200" dirty="0" smtClean="0"/>
              <a:t>economies</a:t>
            </a:r>
          </a:p>
          <a:p>
            <a:pPr lvl="1" algn="just"/>
            <a:r>
              <a:rPr lang="en-GB" sz="2200" dirty="0"/>
              <a:t>Developing countries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353048"/>
            <a:ext cx="762000" cy="50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340348"/>
            <a:ext cx="714375" cy="520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3194" y="3344844"/>
            <a:ext cx="774790" cy="5162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290618"/>
            <a:ext cx="782602" cy="5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97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altLang="fr-FR" dirty="0" smtClean="0"/>
              <a:t>International Cooperation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89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Mapping of RDI activities and first </a:t>
            </a:r>
            <a:r>
              <a:rPr lang="en-GB" dirty="0"/>
              <a:t>contacts with research funding </a:t>
            </a:r>
            <a:r>
              <a:rPr lang="en-GB" dirty="0" smtClean="0"/>
              <a:t>organisations to </a:t>
            </a:r>
            <a:r>
              <a:rPr lang="en-GB" dirty="0"/>
              <a:t>invite them to participate in the </a:t>
            </a:r>
            <a:r>
              <a:rPr lang="en-GB" dirty="0" smtClean="0"/>
              <a:t>ERA-NET</a:t>
            </a:r>
          </a:p>
          <a:p>
            <a:pPr marL="1248012" lvl="1" indent="-342900"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solidFill>
                  <a:schemeClr val="accent1"/>
                </a:solidFill>
              </a:rPr>
              <a:t>Brazil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Canada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China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India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South Africa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chemeClr val="accent1"/>
                </a:solidFill>
              </a:rPr>
              <a:t>USA</a:t>
            </a:r>
          </a:p>
          <a:p>
            <a:pPr marL="1248012" lvl="1" indent="-342900">
              <a:buFont typeface="Wingdings 2" pitchFamily="18" charset="2"/>
              <a:buChar char=""/>
              <a:defRPr/>
            </a:pPr>
            <a:r>
              <a:rPr lang="en-GB" dirty="0" smtClean="0">
                <a:solidFill>
                  <a:srgbClr val="0070C0"/>
                </a:solidFill>
              </a:rPr>
              <a:t>Vietnam</a:t>
            </a:r>
            <a:endParaRPr lang="en-GB" dirty="0">
              <a:solidFill>
                <a:schemeClr val="accent1"/>
              </a:solidFill>
            </a:endParaRPr>
          </a:p>
          <a:p>
            <a:pPr marL="905112" lvl="1" indent="0">
              <a:buNone/>
              <a:defRPr/>
            </a:pPr>
            <a:endParaRPr lang="en-GB" dirty="0"/>
          </a:p>
        </p:txBody>
      </p:sp>
      <p:grpSp>
        <p:nvGrpSpPr>
          <p:cNvPr id="10244" name="Grouper 14"/>
          <p:cNvGrpSpPr>
            <a:grpSpLocks noChangeAspect="1"/>
          </p:cNvGrpSpPr>
          <p:nvPr/>
        </p:nvGrpSpPr>
        <p:grpSpPr bwMode="auto">
          <a:xfrm>
            <a:off x="3739902" y="2492896"/>
            <a:ext cx="5008562" cy="3043237"/>
            <a:chOff x="827584" y="552003"/>
            <a:chExt cx="6552728" cy="3982043"/>
          </a:xfrm>
        </p:grpSpPr>
        <p:pic>
          <p:nvPicPr>
            <p:cNvPr id="10245" name="Image 4" descr="blue_water_splash_world_map_520x31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52003"/>
              <a:ext cx="6552728" cy="3982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6" name="Grouper 16"/>
            <p:cNvGrpSpPr>
              <a:grpSpLocks/>
            </p:cNvGrpSpPr>
            <p:nvPr/>
          </p:nvGrpSpPr>
          <p:grpSpPr bwMode="auto">
            <a:xfrm>
              <a:off x="2119695" y="1599148"/>
              <a:ext cx="3904735" cy="1923345"/>
              <a:chOff x="2119695" y="1599148"/>
              <a:chExt cx="3904735" cy="1923345"/>
            </a:xfrm>
          </p:grpSpPr>
          <p:sp>
            <p:nvSpPr>
              <p:cNvPr id="7" name="Flèche courbée vers la droite 6"/>
              <p:cNvSpPr/>
              <p:nvPr/>
            </p:nvSpPr>
            <p:spPr>
              <a:xfrm rot="20146537" flipH="1">
                <a:off x="4123678" y="1769258"/>
                <a:ext cx="363464" cy="1753180"/>
              </a:xfrm>
              <a:prstGeom prst="curvedRightArrow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lèche courbée vers la droite 7"/>
              <p:cNvSpPr/>
              <p:nvPr/>
            </p:nvSpPr>
            <p:spPr>
              <a:xfrm rot="2180128">
                <a:off x="3035365" y="1721481"/>
                <a:ext cx="336463" cy="1730331"/>
              </a:xfrm>
              <a:prstGeom prst="curvedRightArrow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lèche courbée vers la droite 8"/>
              <p:cNvSpPr/>
              <p:nvPr/>
            </p:nvSpPr>
            <p:spPr>
              <a:xfrm rot="5116494">
                <a:off x="2855686" y="1118163"/>
                <a:ext cx="336511" cy="1634547"/>
              </a:xfrm>
              <a:prstGeom prst="curvedRightArrow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lèche courbée vers la droite 9"/>
              <p:cNvSpPr/>
              <p:nvPr/>
            </p:nvSpPr>
            <p:spPr>
              <a:xfrm rot="16772064" flipH="1">
                <a:off x="4772698" y="848162"/>
                <a:ext cx="326124" cy="2176627"/>
              </a:xfrm>
              <a:prstGeom prst="curvedRightArrow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lèche courbée vers la droite 10"/>
              <p:cNvSpPr/>
              <p:nvPr/>
            </p:nvSpPr>
            <p:spPr>
              <a:xfrm rot="6136911">
                <a:off x="2904504" y="813859"/>
                <a:ext cx="203568" cy="1773702"/>
              </a:xfrm>
              <a:prstGeom prst="curvedRightArrow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ZoneTexte 1"/>
          <p:cNvSpPr txBox="1"/>
          <p:nvPr/>
        </p:nvSpPr>
        <p:spPr>
          <a:xfrm>
            <a:off x="971600" y="5799733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&gt; </a:t>
            </a:r>
            <a:r>
              <a:rPr lang="fr-FR" sz="2000" b="1" dirty="0" err="1" smtClean="0"/>
              <a:t>Criteria</a:t>
            </a:r>
            <a:r>
              <a:rPr lang="fr-FR" sz="2000" dirty="0" smtClean="0"/>
              <a:t>:  Scientific excellence, </a:t>
            </a:r>
            <a:r>
              <a:rPr lang="fr-FR" sz="2000" dirty="0" err="1" smtClean="0"/>
              <a:t>development</a:t>
            </a:r>
            <a:r>
              <a:rPr lang="fr-FR" sz="2000" dirty="0" smtClean="0"/>
              <a:t> and </a:t>
            </a:r>
            <a:r>
              <a:rPr lang="fr-FR" sz="2000" dirty="0" err="1" smtClean="0"/>
              <a:t>market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95364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Tm="15000"/>
    </mc:Choice>
    <mc:Fallback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Cooperation</a:t>
            </a:r>
            <a:r>
              <a:rPr lang="fr-FR" dirty="0" smtClean="0"/>
              <a:t> challenges 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7" name="Diagrama 11"/>
          <p:cNvGraphicFramePr/>
          <p:nvPr>
            <p:extLst>
              <p:ext uri="{D42A27DB-BD31-4B8C-83A1-F6EECF244321}">
                <p14:modId xmlns:p14="http://schemas.microsoft.com/office/powerpoint/2010/main" xmlns="" val="639469123"/>
              </p:ext>
            </p:extLst>
          </p:nvPr>
        </p:nvGraphicFramePr>
        <p:xfrm>
          <a:off x="1302201" y="1583903"/>
          <a:ext cx="7374255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521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Our </a:t>
            </a:r>
            <a:r>
              <a:rPr lang="en-GB" dirty="0" smtClean="0"/>
              <a:t>Wishes, </a:t>
            </a:r>
            <a:r>
              <a:rPr lang="en-US" dirty="0" smtClean="0">
                <a:solidFill>
                  <a:schemeClr val="accent1"/>
                </a:solidFill>
              </a:rPr>
              <a:t>long</a:t>
            </a:r>
            <a:r>
              <a:rPr lang="en-US" dirty="0">
                <a:solidFill>
                  <a:schemeClr val="accent1"/>
                </a:solidFill>
              </a:rPr>
              <a:t>-term cooperation partnership agreements</a:t>
            </a:r>
            <a:endParaRPr lang="en-GB" dirty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8943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Font typeface="Wingdings 2" pitchFamily="18" charset="2"/>
              <a:buNone/>
            </a:pPr>
            <a:r>
              <a:rPr lang="en-US" altLang="fr-FR" dirty="0" smtClean="0"/>
              <a:t>On Joint Actions such as</a:t>
            </a:r>
          </a:p>
          <a:p>
            <a:pPr lvl="1">
              <a:lnSpc>
                <a:spcPct val="120000"/>
              </a:lnSpc>
            </a:pPr>
            <a:r>
              <a:rPr lang="en-US" altLang="fr-FR" dirty="0" smtClean="0"/>
              <a:t>Shared strategic research agenda</a:t>
            </a:r>
          </a:p>
          <a:p>
            <a:pPr lvl="1">
              <a:lnSpc>
                <a:spcPct val="120000"/>
              </a:lnSpc>
            </a:pPr>
            <a:r>
              <a:rPr lang="en-US" altLang="fr-FR" dirty="0" smtClean="0"/>
              <a:t>Joint calls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Demonstration programmes or launch of demonstration platforms</a:t>
            </a:r>
            <a:endParaRPr lang="en-IE" dirty="0"/>
          </a:p>
          <a:p>
            <a:pPr lvl="1"/>
            <a:r>
              <a:rPr lang="en-GB" dirty="0"/>
              <a:t>Access to key infrastructures, observatories</a:t>
            </a:r>
            <a:endParaRPr lang="en-IE" dirty="0"/>
          </a:p>
          <a:p>
            <a:pPr lvl="1">
              <a:lnSpc>
                <a:spcPct val="120000"/>
              </a:lnSpc>
            </a:pPr>
            <a:r>
              <a:rPr lang="en-US" altLang="fr-FR" dirty="0" smtClean="0"/>
              <a:t>Knowledge hub (</a:t>
            </a:r>
            <a:r>
              <a:rPr lang="en-GB" altLang="fr-FR" dirty="0"/>
              <a:t>i</a:t>
            </a:r>
            <a:r>
              <a:rPr lang="en-GB" dirty="0" smtClean="0"/>
              <a:t>ncluding </a:t>
            </a:r>
            <a:r>
              <a:rPr lang="en-GB" dirty="0"/>
              <a:t>development of policy briefs, innovation </a:t>
            </a:r>
            <a:r>
              <a:rPr lang="en-GB" dirty="0" smtClean="0"/>
              <a:t>factsheets)</a:t>
            </a:r>
            <a:endParaRPr lang="fr-FR" altLang="fr-FR" dirty="0" smtClean="0"/>
          </a:p>
          <a:p>
            <a:pPr lvl="1"/>
            <a:r>
              <a:rPr lang="en-GB" dirty="0"/>
              <a:t>Joint events / conferences / workshops / webinars</a:t>
            </a:r>
            <a:endParaRPr lang="en-IE" dirty="0"/>
          </a:p>
          <a:p>
            <a:pPr lvl="1"/>
            <a:r>
              <a:rPr lang="en-GB" dirty="0"/>
              <a:t>Brokerage events / roadshows</a:t>
            </a:r>
            <a:endParaRPr lang="en-IE" dirty="0"/>
          </a:p>
          <a:p>
            <a:pPr lvl="1">
              <a:lnSpc>
                <a:spcPct val="120000"/>
              </a:lnSpc>
            </a:pPr>
            <a:r>
              <a:rPr lang="en-US" altLang="fr-FR" dirty="0" smtClean="0"/>
              <a:t>Training and capacity building</a:t>
            </a:r>
            <a:endParaRPr lang="fr-FR" altLang="fr-FR" dirty="0" smtClean="0"/>
          </a:p>
          <a:p>
            <a:pPr lvl="1">
              <a:lnSpc>
                <a:spcPct val="120000"/>
              </a:lnSpc>
            </a:pPr>
            <a:r>
              <a:rPr lang="en-US" altLang="fr-FR" dirty="0" smtClean="0"/>
              <a:t>Mobility schemes </a:t>
            </a:r>
            <a:r>
              <a:rPr lang="en-GB" dirty="0"/>
              <a:t>(for researchers, for research programmes managers)</a:t>
            </a:r>
            <a:endParaRPr lang="en-IE" dirty="0"/>
          </a:p>
          <a:p>
            <a:pPr lvl="1">
              <a:lnSpc>
                <a:spcPct val="120000"/>
              </a:lnSpc>
            </a:pPr>
            <a:r>
              <a:rPr lang="en-GB" dirty="0"/>
              <a:t>Connections with leading research networks (e.g. COST Actions)</a:t>
            </a:r>
            <a:endParaRPr lang="en-IE" dirty="0"/>
          </a:p>
          <a:p>
            <a:pPr lvl="1">
              <a:lnSpc>
                <a:spcPct val="120000"/>
              </a:lnSpc>
            </a:pPr>
            <a:endParaRPr lang="en-US" altLang="fr-FR" dirty="0" smtClean="0"/>
          </a:p>
        </p:txBody>
      </p:sp>
      <p:pic>
        <p:nvPicPr>
          <p:cNvPr id="15364" name="Image 5" descr="puzzle_International Cooper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540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037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91058" y="1225108"/>
            <a:ext cx="2176686" cy="45974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" sz="2600" b="1" dirty="0" err="1">
                <a:solidFill>
                  <a:srgbClr val="0070C0"/>
                </a:solidFill>
              </a:rPr>
              <a:t>Pilot</a:t>
            </a:r>
            <a:r>
              <a:rPr lang="es-ES" sz="2600" b="1" dirty="0">
                <a:solidFill>
                  <a:srgbClr val="0070C0"/>
                </a:solidFill>
              </a:rPr>
              <a:t> </a:t>
            </a:r>
            <a:r>
              <a:rPr lang="es-ES" sz="2600" b="1" dirty="0" err="1">
                <a:solidFill>
                  <a:srgbClr val="0070C0"/>
                </a:solidFill>
              </a:rPr>
              <a:t>Call</a:t>
            </a:r>
            <a:endParaRPr lang="es-ES" sz="2600" b="1" dirty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r>
              <a:rPr lang="en-US" sz="2600" b="1" dirty="0">
                <a:solidFill>
                  <a:srgbClr val="0070C0"/>
                </a:solidFill>
              </a:rPr>
              <a:t>€8 million</a:t>
            </a:r>
            <a:endParaRPr lang="es-ES" sz="2600" dirty="0">
              <a:solidFill>
                <a:srgbClr val="0070C0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339753" y="1206679"/>
            <a:ext cx="2376264" cy="45703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" sz="2500" b="1" dirty="0" err="1" smtClean="0">
                <a:solidFill>
                  <a:srgbClr val="0070C0"/>
                </a:solidFill>
              </a:rPr>
              <a:t>WaterWorks</a:t>
            </a:r>
            <a:endParaRPr lang="es-ES" sz="25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500" b="1" dirty="0" smtClean="0">
                <a:solidFill>
                  <a:srgbClr val="0070C0"/>
                </a:solidFill>
              </a:rPr>
              <a:t>2014</a:t>
            </a:r>
            <a:endParaRPr lang="es-ES" sz="2500" b="1" dirty="0">
              <a:solidFill>
                <a:srgbClr val="0070C0"/>
              </a:solidFill>
            </a:endParaRPr>
          </a:p>
          <a:p>
            <a:pPr algn="ctr"/>
            <a:endParaRPr lang="es-ES" sz="25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r>
              <a:rPr lang="en-US" sz="2600" b="1" dirty="0">
                <a:solidFill>
                  <a:srgbClr val="0070C0"/>
                </a:solidFill>
              </a:rPr>
              <a:t>€14 million</a:t>
            </a:r>
            <a:endParaRPr lang="es-ES" sz="2600" b="1" dirty="0">
              <a:solidFill>
                <a:srgbClr val="0070C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716016" y="1268760"/>
            <a:ext cx="2160240" cy="4597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" sz="2500" b="1" dirty="0" smtClean="0">
                <a:solidFill>
                  <a:srgbClr val="0070C0"/>
                </a:solidFill>
              </a:rPr>
              <a:t>WaterWorks2015 (</a:t>
            </a:r>
            <a:r>
              <a:rPr lang="es-ES" sz="2500" b="1" dirty="0" err="1" smtClean="0">
                <a:solidFill>
                  <a:srgbClr val="0070C0"/>
                </a:solidFill>
              </a:rPr>
              <a:t>with</a:t>
            </a:r>
            <a:r>
              <a:rPr lang="es-ES" sz="2500" b="1" dirty="0" smtClean="0">
                <a:solidFill>
                  <a:srgbClr val="0070C0"/>
                </a:solidFill>
              </a:rPr>
              <a:t> FACCE)</a:t>
            </a:r>
            <a:endParaRPr lang="es-ES" sz="2500" b="1" dirty="0">
              <a:solidFill>
                <a:srgbClr val="0070C0"/>
              </a:solidFill>
            </a:endParaRPr>
          </a:p>
          <a:p>
            <a:pPr algn="ctr"/>
            <a:endParaRPr lang="es-ES" b="1" dirty="0">
              <a:solidFill>
                <a:srgbClr val="0070C0"/>
              </a:solidFill>
            </a:endParaRPr>
          </a:p>
          <a:p>
            <a:pPr algn="ctr"/>
            <a:endParaRPr lang="es-ES" sz="25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0070C0"/>
                </a:solidFill>
              </a:rPr>
              <a:t>€ 25.5 </a:t>
            </a:r>
            <a:r>
              <a:rPr lang="en-US" sz="2600" b="1" dirty="0">
                <a:solidFill>
                  <a:srgbClr val="0070C0"/>
                </a:solidFill>
              </a:rPr>
              <a:t>million*</a:t>
            </a:r>
            <a:endParaRPr lang="es-ES" sz="2600" b="1" dirty="0">
              <a:solidFill>
                <a:srgbClr val="0070C0"/>
              </a:solidFill>
            </a:endParaRPr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83367" y="476672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Joint</a:t>
            </a:r>
            <a:r>
              <a:rPr lang="es-ES" dirty="0" smtClean="0"/>
              <a:t> </a:t>
            </a:r>
            <a:r>
              <a:rPr lang="es-ES" dirty="0" err="1"/>
              <a:t>Calls</a:t>
            </a:r>
            <a:r>
              <a:rPr lang="es-ES" dirty="0"/>
              <a:t> 2013-2016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03180" y="2134098"/>
            <a:ext cx="1748540" cy="25910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700" i="1" dirty="0" smtClean="0">
                <a:solidFill>
                  <a:srgbClr val="0070C0"/>
                </a:solidFill>
              </a:rPr>
              <a:t>Emerging </a:t>
            </a:r>
            <a:r>
              <a:rPr lang="en-US" sz="2700" i="1" dirty="0">
                <a:solidFill>
                  <a:srgbClr val="0070C0"/>
                </a:solidFill>
              </a:rPr>
              <a:t>freshwater  </a:t>
            </a:r>
            <a:r>
              <a:rPr lang="en-US" sz="2700" i="1" dirty="0" err="1" smtClean="0">
                <a:solidFill>
                  <a:srgbClr val="0070C0"/>
                </a:solidFill>
              </a:rPr>
              <a:t>contami-nants</a:t>
            </a:r>
            <a:r>
              <a:rPr lang="en-US" sz="2700" b="1" dirty="0" smtClean="0">
                <a:solidFill>
                  <a:prstClr val="black"/>
                </a:solidFill>
              </a:rPr>
              <a:t> </a:t>
            </a: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55776" y="2193784"/>
            <a:ext cx="2016224" cy="2603368"/>
          </a:xfrm>
          <a:prstGeom prst="roundRect">
            <a:avLst/>
          </a:prstGeom>
          <a:gradFill flip="none" rotWithShape="1">
            <a:gsLst>
              <a:gs pos="100000">
                <a:srgbClr val="89CDDB"/>
              </a:gs>
              <a:gs pos="100000">
                <a:srgbClr val="72BDF6">
                  <a:alpha val="69804"/>
                </a:srgbClr>
              </a:gs>
              <a:gs pos="0">
                <a:schemeClr val="accent2">
                  <a:tint val="98000"/>
                  <a:shade val="25000"/>
                  <a:satMod val="250000"/>
                </a:schemeClr>
              </a:gs>
              <a:gs pos="21000">
                <a:srgbClr val="72BDF6"/>
              </a:gs>
              <a:gs pos="100000">
                <a:schemeClr val="accent2">
                  <a:tint val="50000"/>
                  <a:satMod val="1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i="1" dirty="0">
                <a:solidFill>
                  <a:srgbClr val="0070C0"/>
                </a:solidFill>
              </a:rPr>
              <a:t>Water Treatment, Reuse, Recycling and Desalination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4932040" y="2564904"/>
            <a:ext cx="1758717" cy="2376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rgbClr val="0070C0"/>
                </a:solidFill>
              </a:rPr>
              <a:t>Water and </a:t>
            </a:r>
            <a:r>
              <a:rPr lang="en-US" sz="2800" i="1" dirty="0" err="1" smtClean="0">
                <a:solidFill>
                  <a:srgbClr val="0070C0"/>
                </a:solidFill>
              </a:rPr>
              <a:t>Agricul-ture</a:t>
            </a:r>
            <a:r>
              <a:rPr lang="en-US" sz="2800" i="1" dirty="0" smtClean="0">
                <a:solidFill>
                  <a:srgbClr val="0070C0"/>
                </a:solidFill>
              </a:rPr>
              <a:t> challenges</a:t>
            </a:r>
            <a:r>
              <a:rPr lang="en-US" sz="2800" i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9947" y="6165304"/>
            <a:ext cx="3761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 lvl="1"/>
            <a:r>
              <a:rPr lang="fr-FR" sz="2000" dirty="0" err="1" smtClean="0">
                <a:solidFill>
                  <a:srgbClr val="FF0000"/>
                </a:solidFill>
              </a:rPr>
              <a:t>With</a:t>
            </a:r>
            <a:r>
              <a:rPr lang="fr-FR" sz="2000" dirty="0" smtClean="0">
                <a:solidFill>
                  <a:srgbClr val="FF0000"/>
                </a:solidFill>
              </a:rPr>
              <a:t> Canada</a:t>
            </a:r>
            <a:r>
              <a:rPr lang="fr-FR" sz="2000" dirty="0">
                <a:solidFill>
                  <a:srgbClr val="FF0000"/>
                </a:solidFill>
              </a:rPr>
              <a:t>, </a:t>
            </a:r>
            <a:r>
              <a:rPr lang="fr-FR" sz="2000" dirty="0" err="1">
                <a:solidFill>
                  <a:srgbClr val="FF0000"/>
                </a:solidFill>
              </a:rPr>
              <a:t>Egypt</a:t>
            </a:r>
            <a:r>
              <a:rPr lang="fr-FR" sz="2000" dirty="0">
                <a:solidFill>
                  <a:srgbClr val="FF0000"/>
                </a:solidFill>
              </a:rPr>
              <a:t>, South </a:t>
            </a:r>
            <a:r>
              <a:rPr lang="fr-FR" sz="2000" dirty="0" err="1">
                <a:solidFill>
                  <a:srgbClr val="FF0000"/>
                </a:solidFill>
              </a:rPr>
              <a:t>Africa</a:t>
            </a:r>
            <a:r>
              <a:rPr lang="fr-FR" sz="2000" dirty="0">
                <a:solidFill>
                  <a:srgbClr val="FF0000"/>
                </a:solidFill>
              </a:rPr>
              <a:t>, </a:t>
            </a:r>
            <a:endParaRPr lang="fr-FR" sz="2000" dirty="0" smtClean="0">
              <a:solidFill>
                <a:srgbClr val="FF0000"/>
              </a:solidFill>
            </a:endParaRPr>
          </a:p>
          <a:p>
            <a:pPr marL="72000" lvl="1"/>
            <a:r>
              <a:rPr lang="fr-FR" sz="2000" dirty="0" smtClean="0">
                <a:solidFill>
                  <a:srgbClr val="FF0000"/>
                </a:solidFill>
              </a:rPr>
              <a:t>Taiwan</a:t>
            </a:r>
            <a:r>
              <a:rPr lang="fr-FR" sz="2000" dirty="0">
                <a:solidFill>
                  <a:srgbClr val="FF0000"/>
                </a:solidFill>
              </a:rPr>
              <a:t>,  and </a:t>
            </a:r>
            <a:r>
              <a:rPr lang="fr-FR" sz="2000" dirty="0" err="1">
                <a:solidFill>
                  <a:srgbClr val="FF0000"/>
                </a:solidFill>
              </a:rPr>
              <a:t>Tunisia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6 Rectángulo redondeado"/>
          <p:cNvSpPr/>
          <p:nvPr/>
        </p:nvSpPr>
        <p:spPr>
          <a:xfrm>
            <a:off x="6948264" y="1359079"/>
            <a:ext cx="2051720" cy="45703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" sz="2500" b="1" dirty="0" smtClean="0">
                <a:solidFill>
                  <a:srgbClr val="0070C0"/>
                </a:solidFill>
              </a:rPr>
              <a:t>2017?</a:t>
            </a:r>
          </a:p>
          <a:p>
            <a:pPr algn="ctr"/>
            <a:r>
              <a:rPr lang="es-ES" sz="2500" b="1" dirty="0" smtClean="0">
                <a:solidFill>
                  <a:srgbClr val="0070C0"/>
                </a:solidFill>
              </a:rPr>
              <a:t>2018?</a:t>
            </a:r>
            <a:endParaRPr lang="es-ES" sz="2500" b="1" dirty="0">
              <a:solidFill>
                <a:srgbClr val="0070C0"/>
              </a:solidFill>
            </a:endParaRPr>
          </a:p>
          <a:p>
            <a:pPr algn="ctr"/>
            <a:endParaRPr lang="es-ES" sz="25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600" b="1" dirty="0">
              <a:solidFill>
                <a:srgbClr val="0070C0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0070C0"/>
                </a:solidFill>
              </a:rPr>
              <a:t>€XX </a:t>
            </a:r>
            <a:r>
              <a:rPr lang="en-US" sz="2600" b="1" dirty="0">
                <a:solidFill>
                  <a:srgbClr val="0070C0"/>
                </a:solidFill>
              </a:rPr>
              <a:t>million</a:t>
            </a:r>
            <a:endParaRPr lang="es-ES" sz="2600" b="1" dirty="0">
              <a:solidFill>
                <a:srgbClr val="0070C0"/>
              </a:solidFill>
            </a:endParaRPr>
          </a:p>
        </p:txBody>
      </p:sp>
      <p:sp>
        <p:nvSpPr>
          <p:cNvPr id="19" name="11 Rectángulo redondeado"/>
          <p:cNvSpPr/>
          <p:nvPr/>
        </p:nvSpPr>
        <p:spPr>
          <a:xfrm>
            <a:off x="7092280" y="2257796"/>
            <a:ext cx="1728192" cy="2603368"/>
          </a:xfrm>
          <a:prstGeom prst="roundRect">
            <a:avLst/>
          </a:prstGeom>
          <a:gradFill flip="none" rotWithShape="1">
            <a:gsLst>
              <a:gs pos="100000">
                <a:srgbClr val="89CDDB"/>
              </a:gs>
              <a:gs pos="100000">
                <a:srgbClr val="72BDF6">
                  <a:alpha val="69804"/>
                </a:srgbClr>
              </a:gs>
              <a:gs pos="0">
                <a:schemeClr val="accent2">
                  <a:tint val="98000"/>
                  <a:shade val="25000"/>
                  <a:satMod val="250000"/>
                </a:schemeClr>
              </a:gs>
              <a:gs pos="21000">
                <a:srgbClr val="72BDF6"/>
              </a:gs>
              <a:gs pos="100000">
                <a:schemeClr val="accent2">
                  <a:tint val="50000"/>
                  <a:satMod val="1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i="1" dirty="0" smtClean="0">
                <a:solidFill>
                  <a:srgbClr val="0070C0"/>
                </a:solidFill>
              </a:rPr>
              <a:t>Topics to be defined</a:t>
            </a:r>
            <a:endParaRPr lang="en-US" sz="2700" i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0194" y="5877272"/>
            <a:ext cx="179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with South Africa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353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er JPI Templat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JPI Template</Template>
  <TotalTime>857</TotalTime>
  <Words>629</Words>
  <Application>Microsoft Office PowerPoint</Application>
  <PresentationFormat>Presentazione su schermo (4:3)</PresentationFormat>
  <Paragraphs>156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Water JPI Template</vt:lpstr>
      <vt:lpstr>the Water JPI  and International Cooperation</vt:lpstr>
      <vt:lpstr>Diapositiva 2</vt:lpstr>
      <vt:lpstr>Diapositiva 3</vt:lpstr>
      <vt:lpstr>Diapositiva 4</vt:lpstr>
      <vt:lpstr>Water JPI / International partners  </vt:lpstr>
      <vt:lpstr>International Cooperation</vt:lpstr>
      <vt:lpstr>Cooperation challenges  </vt:lpstr>
      <vt:lpstr>Our Wishes, long-term cooperation partnership agreements</vt:lpstr>
      <vt:lpstr>Joint Calls 2013-2016</vt:lpstr>
      <vt:lpstr>Water JPI Joint Calls  in the future   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Playan</dc:creator>
  <cp:lastModifiedBy>giusta</cp:lastModifiedBy>
  <cp:revision>83</cp:revision>
  <dcterms:created xsi:type="dcterms:W3CDTF">2012-11-22T11:32:13Z</dcterms:created>
  <dcterms:modified xsi:type="dcterms:W3CDTF">2016-05-23T08:49:25Z</dcterms:modified>
</cp:coreProperties>
</file>