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67" r:id="rId2"/>
    <p:sldId id="271" r:id="rId3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MENDRAIL Dominique" initials="DD" lastIdx="3" clrIdx="0">
    <p:extLst>
      <p:ext uri="{19B8F6BF-5375-455C-9EA6-DF929625EA0E}">
        <p15:presenceInfo xmlns:p15="http://schemas.microsoft.com/office/powerpoint/2012/main" userId="S-1-5-21-1559738275-3830224805-2746129836-49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FA7"/>
    <a:srgbClr val="2162A9"/>
    <a:srgbClr val="1E61A8"/>
    <a:srgbClr val="50D1C5"/>
    <a:srgbClr val="4BB3D2"/>
    <a:srgbClr val="4584D3"/>
    <a:srgbClr val="08529B"/>
    <a:srgbClr val="4A6EAF"/>
    <a:srgbClr val="7087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DF1B-667F-4601-BC25-6314D88B8ED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3C00390-571D-46EC-B9BD-178344D98A4A}">
      <dgm:prSet phldrT="[Texte]" custT="1"/>
      <dgm:spPr>
        <a:xfrm>
          <a:off x="3886423" y="1721"/>
          <a:ext cx="1370707" cy="685353"/>
        </a:xfrm>
        <a:prstGeom prst="roundRect">
          <a:avLst/>
        </a:prstGeom>
        <a:solidFill>
          <a:srgbClr val="0F6FC6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Common Vision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3BEFC9-732F-49CE-917F-F510C8403623}" type="parTrans" cxnId="{F12821FA-0CA1-4163-B960-9D6B9EBBEBC8}">
      <dgm:prSet/>
      <dgm:spPr/>
      <dgm:t>
        <a:bodyPr/>
        <a:lstStyle/>
        <a:p>
          <a:endParaRPr lang="fr-FR"/>
        </a:p>
      </dgm:t>
    </dgm:pt>
    <dgm:pt modelId="{475EA28F-4A1A-403A-A9D3-8BBB125DD53A}" type="sibTrans" cxnId="{F12821FA-0CA1-4163-B960-9D6B9EBBEBC8}">
      <dgm:prSet/>
      <dgm:spPr>
        <a:xfrm>
          <a:off x="1681252" y="-75548"/>
          <a:ext cx="5781048" cy="5781048"/>
        </a:xfrm>
        <a:prstGeom prst="circularArrow">
          <a:avLst>
            <a:gd name="adj1" fmla="val 5544"/>
            <a:gd name="adj2" fmla="val 330680"/>
            <a:gd name="adj3" fmla="val 14847164"/>
            <a:gd name="adj4" fmla="val 16762681"/>
            <a:gd name="adj5" fmla="val 5757"/>
          </a:avLst>
        </a:prstGeom>
        <a:solidFill>
          <a:srgbClr val="0F6F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A9827DBB-DC67-4535-8534-72607F074716}">
      <dgm:prSet phldrT="[Texte]" custT="1"/>
      <dgm:spPr>
        <a:xfrm>
          <a:off x="5661204" y="645867"/>
          <a:ext cx="1370707" cy="685353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Strategic R&amp;I Agenda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EA6EBB2-329A-45DF-8C05-1DC90A47736B}" type="parTrans" cxnId="{B4A8FD52-4811-49AD-9DD7-BDE46F0D5EC0}">
      <dgm:prSet/>
      <dgm:spPr/>
      <dgm:t>
        <a:bodyPr/>
        <a:lstStyle/>
        <a:p>
          <a:endParaRPr lang="fr-FR"/>
        </a:p>
      </dgm:t>
    </dgm:pt>
    <dgm:pt modelId="{F89B9CD0-E525-4987-A013-10CC8E1E7AAD}" type="sibTrans" cxnId="{B4A8FD52-4811-49AD-9DD7-BDE46F0D5EC0}">
      <dgm:prSet/>
      <dgm:spPr/>
      <dgm:t>
        <a:bodyPr/>
        <a:lstStyle/>
        <a:p>
          <a:endParaRPr lang="fr-FR"/>
        </a:p>
      </dgm:t>
    </dgm:pt>
    <dgm:pt modelId="{F2021AFD-57EB-47A9-A7DE-9A6F752EA121}">
      <dgm:prSet phldrT="[Texte]" custT="1"/>
      <dgm:spPr>
        <a:xfrm>
          <a:off x="6274460" y="1835634"/>
          <a:ext cx="1371597" cy="685353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Funding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Calls, TAP…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3CF31FC-DB65-4953-851A-BE0B62325687}" type="parTrans" cxnId="{10517AA2-0FA5-4AFE-A5F6-499371C5FBB0}">
      <dgm:prSet/>
      <dgm:spPr/>
      <dgm:t>
        <a:bodyPr/>
        <a:lstStyle/>
        <a:p>
          <a:endParaRPr lang="fr-FR"/>
        </a:p>
      </dgm:t>
    </dgm:pt>
    <dgm:pt modelId="{BCAEEF2A-9C27-4192-ACCC-0F3FFF1A147A}" type="sibTrans" cxnId="{10517AA2-0FA5-4AFE-A5F6-499371C5FBB0}">
      <dgm:prSet/>
      <dgm:spPr/>
      <dgm:t>
        <a:bodyPr/>
        <a:lstStyle/>
        <a:p>
          <a:endParaRPr lang="fr-FR"/>
        </a:p>
      </dgm:t>
    </dgm:pt>
    <dgm:pt modelId="{822EBB04-F49A-4DA4-AD98-DB50FF4D34CC}">
      <dgm:prSet phldrT="[Texte]" custT="1"/>
      <dgm:spPr>
        <a:xfrm>
          <a:off x="6335331" y="3059639"/>
          <a:ext cx="1370707" cy="685353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Impact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8C9B125-5227-4B40-BDD4-8384056D3D0E}" type="parTrans" cxnId="{579B4B07-99C6-43A8-8F27-63E500C868AF}">
      <dgm:prSet/>
      <dgm:spPr/>
      <dgm:t>
        <a:bodyPr/>
        <a:lstStyle/>
        <a:p>
          <a:endParaRPr lang="fr-FR"/>
        </a:p>
      </dgm:t>
    </dgm:pt>
    <dgm:pt modelId="{08ABB674-11BC-47C8-8919-DA26673D9201}" type="sibTrans" cxnId="{579B4B07-99C6-43A8-8F27-63E500C868AF}">
      <dgm:prSet/>
      <dgm:spPr/>
      <dgm:t>
        <a:bodyPr/>
        <a:lstStyle/>
        <a:p>
          <a:endParaRPr lang="fr-FR"/>
        </a:p>
      </dgm:t>
    </dgm:pt>
    <dgm:pt modelId="{3EEE2062-67EE-41B6-BF58-C1BD9878D487}">
      <dgm:prSet phldrT="[Texte]" custT="1"/>
      <dgm:spPr>
        <a:xfrm>
          <a:off x="5616516" y="4320477"/>
          <a:ext cx="1370707" cy="685353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Knowledge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Transfer and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Dissemination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3577716-311F-4162-A110-B8CDE4859A26}" type="parTrans" cxnId="{AB3E2B11-9E16-41E7-9788-263E0D4B9E9B}">
      <dgm:prSet/>
      <dgm:spPr/>
      <dgm:t>
        <a:bodyPr/>
        <a:lstStyle/>
        <a:p>
          <a:endParaRPr lang="fr-FR"/>
        </a:p>
      </dgm:t>
    </dgm:pt>
    <dgm:pt modelId="{E761E177-8167-4DFE-A996-47EB56133BBA}" type="sibTrans" cxnId="{AB3E2B11-9E16-41E7-9788-263E0D4B9E9B}">
      <dgm:prSet/>
      <dgm:spPr/>
      <dgm:t>
        <a:bodyPr/>
        <a:lstStyle/>
        <a:p>
          <a:endParaRPr lang="fr-FR"/>
        </a:p>
      </dgm:t>
    </dgm:pt>
    <dgm:pt modelId="{6C982E10-3942-4E03-AD64-7D8A67D45DC6}">
      <dgm:prSet phldrT="[Texte]" custT="1"/>
      <dgm:spPr>
        <a:xfrm>
          <a:off x="1872530" y="4150831"/>
          <a:ext cx="1370707" cy="685353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Capacity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Building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229421C-BD89-4406-BC50-F050D68FCD9D}" type="parTrans" cxnId="{F39DAF34-BCE4-4B60-A1BC-2FD36CB1D94D}">
      <dgm:prSet/>
      <dgm:spPr/>
      <dgm:t>
        <a:bodyPr/>
        <a:lstStyle/>
        <a:p>
          <a:endParaRPr lang="fr-FR"/>
        </a:p>
      </dgm:t>
    </dgm:pt>
    <dgm:pt modelId="{30CAA335-1874-4B34-B0BD-DC26099D5AAB}" type="sibTrans" cxnId="{F39DAF34-BCE4-4B60-A1BC-2FD36CB1D94D}">
      <dgm:prSet/>
      <dgm:spPr/>
      <dgm:t>
        <a:bodyPr/>
        <a:lstStyle/>
        <a:p>
          <a:endParaRPr lang="fr-FR"/>
        </a:p>
      </dgm:t>
    </dgm:pt>
    <dgm:pt modelId="{BABBF619-8EF6-4B4D-9D1C-5A6104141D4A}">
      <dgm:prSet phldrT="[Texte]" custT="1"/>
      <dgm:spPr>
        <a:xfrm>
          <a:off x="1267745" y="2987875"/>
          <a:ext cx="1370707" cy="685353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Stakeholders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Involvement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&amp; Engagement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EBB0F5A-5386-4542-84CD-8509C536A3E5}" type="parTrans" cxnId="{2B827864-36D9-4D7B-8EF6-3F91A0CDA2FB}">
      <dgm:prSet/>
      <dgm:spPr/>
      <dgm:t>
        <a:bodyPr/>
        <a:lstStyle/>
        <a:p>
          <a:endParaRPr lang="fr-FR"/>
        </a:p>
      </dgm:t>
    </dgm:pt>
    <dgm:pt modelId="{525838A1-F035-4A1E-8448-F275FF9B6FC6}" type="sibTrans" cxnId="{2B827864-36D9-4D7B-8EF6-3F91A0CDA2FB}">
      <dgm:prSet/>
      <dgm:spPr/>
      <dgm:t>
        <a:bodyPr/>
        <a:lstStyle/>
        <a:p>
          <a:endParaRPr lang="fr-FR"/>
        </a:p>
      </dgm:t>
    </dgm:pt>
    <dgm:pt modelId="{F162CCD0-DEAD-43A7-AD94-00041404A016}">
      <dgm:prSet phldrT="[Texte]" custT="1"/>
      <dgm:spPr>
        <a:xfrm>
          <a:off x="1345851" y="1763645"/>
          <a:ext cx="1370707" cy="685353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International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Cooperation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B747A9D-30AD-4463-BFCE-3E90CA63F1E9}" type="parTrans" cxnId="{DBB409E6-B9E3-4477-956E-492E71E661C8}">
      <dgm:prSet/>
      <dgm:spPr/>
      <dgm:t>
        <a:bodyPr/>
        <a:lstStyle/>
        <a:p>
          <a:endParaRPr lang="fr-FR"/>
        </a:p>
      </dgm:t>
    </dgm:pt>
    <dgm:pt modelId="{3A0A4850-1EE3-4E13-ADC2-952B1FC965D9}" type="sibTrans" cxnId="{DBB409E6-B9E3-4477-956E-492E71E661C8}">
      <dgm:prSet/>
      <dgm:spPr/>
      <dgm:t>
        <a:bodyPr/>
        <a:lstStyle/>
        <a:p>
          <a:endParaRPr lang="fr-FR"/>
        </a:p>
      </dgm:t>
    </dgm:pt>
    <dgm:pt modelId="{A411BCDC-8404-4DAE-A540-454D9A06886A}">
      <dgm:prSet phldrT="[Texte]" custT="1"/>
      <dgm:spPr>
        <a:xfrm>
          <a:off x="2011666" y="575641"/>
          <a:ext cx="1469589" cy="685353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Mapping &amp;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Foresight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Activities</a:t>
          </a:r>
          <a:endParaRPr lang="fr-FR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DBC2E4F-ADC3-431F-A61F-FAB55BB90EBB}" type="parTrans" cxnId="{9F50E221-6890-47D1-A5A1-51F515B3587C}">
      <dgm:prSet/>
      <dgm:spPr/>
      <dgm:t>
        <a:bodyPr/>
        <a:lstStyle/>
        <a:p>
          <a:endParaRPr lang="fr-FR"/>
        </a:p>
      </dgm:t>
    </dgm:pt>
    <dgm:pt modelId="{32C22669-B822-4B09-8EFC-61F4E2F7DC5E}" type="sibTrans" cxnId="{9F50E221-6890-47D1-A5A1-51F515B3587C}">
      <dgm:prSet/>
      <dgm:spPr/>
      <dgm:t>
        <a:bodyPr/>
        <a:lstStyle/>
        <a:p>
          <a:endParaRPr lang="fr-FR"/>
        </a:p>
      </dgm:t>
    </dgm:pt>
    <dgm:pt modelId="{3BE69D2A-8FF1-4568-9829-A7D895595E55}">
      <dgm:prSet phldrT="[Texte]" custT="1"/>
      <dgm:spPr>
        <a:xfrm>
          <a:off x="3670396" y="4933975"/>
          <a:ext cx="1371597" cy="685353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Data, </a:t>
          </a:r>
          <a:r>
            <a:rPr lang="fr-FR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Observatories</a:t>
          </a:r>
          <a:r>
            <a:rPr lang="fr-FR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&amp; Infrastructures</a:t>
          </a:r>
          <a:endParaRPr lang="fr-FR" sz="9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854869B-37B8-4B04-8988-5FEECD3109BD}" type="parTrans" cxnId="{3C7F3CCB-01AB-4D1E-988E-5160441C1568}">
      <dgm:prSet/>
      <dgm:spPr/>
      <dgm:t>
        <a:bodyPr/>
        <a:lstStyle/>
        <a:p>
          <a:endParaRPr lang="fr-FR"/>
        </a:p>
      </dgm:t>
    </dgm:pt>
    <dgm:pt modelId="{D886FBFE-F646-42F5-9931-9605CA191CF3}" type="sibTrans" cxnId="{3C7F3CCB-01AB-4D1E-988E-5160441C1568}">
      <dgm:prSet/>
      <dgm:spPr/>
      <dgm:t>
        <a:bodyPr/>
        <a:lstStyle/>
        <a:p>
          <a:endParaRPr lang="fr-FR"/>
        </a:p>
      </dgm:t>
    </dgm:pt>
    <dgm:pt modelId="{3B548B4F-AD33-4A12-86EE-4AA7E1C57EEE}" type="pres">
      <dgm:prSet presAssocID="{9E67DF1B-667F-4601-BC25-6314D88B8E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326BDD-FAB4-4452-A744-25B9CDAD56C8}" type="pres">
      <dgm:prSet presAssocID="{9E67DF1B-667F-4601-BC25-6314D88B8ED0}" presName="cycle" presStyleCnt="0"/>
      <dgm:spPr/>
      <dgm:t>
        <a:bodyPr/>
        <a:lstStyle/>
        <a:p>
          <a:endParaRPr lang="fr-FR"/>
        </a:p>
      </dgm:t>
    </dgm:pt>
    <dgm:pt modelId="{00F22FAC-3BBC-4884-BAC5-FCA19C26F0B4}" type="pres">
      <dgm:prSet presAssocID="{03C00390-571D-46EC-B9BD-178344D98A4A}" presName="nodeFirstNode" presStyleLbl="node1" presStyleIdx="0" presStyleCnt="10" custScaleX="1046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A9D7AA-F96B-4722-A660-95BEF0743A3F}" type="pres">
      <dgm:prSet presAssocID="{475EA28F-4A1A-403A-A9D3-8BBB125DD53A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7E3CC259-8666-4D27-B987-827966A48D66}" type="pres">
      <dgm:prSet presAssocID="{A9827DBB-DC67-4535-8534-72607F074716}" presName="nodeFollowingNodes" presStyleLbl="node1" presStyleIdx="1" presStyleCnt="10" custScaleX="104696" custRadScaleRad="103149" custRadScaleInc="25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235DD2-FCF1-4613-B819-CF14C674DAF7}" type="pres">
      <dgm:prSet presAssocID="{F2021AFD-57EB-47A9-A7DE-9A6F752EA121}" presName="nodeFollowingNodes" presStyleLbl="node1" presStyleIdx="2" presStyleCnt="10" custScaleX="108722" custRadScaleRad="100213" custRadScaleInc="97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400FE-1067-40B0-8BC9-7744F2E7E242}" type="pres">
      <dgm:prSet presAssocID="{822EBB04-F49A-4DA4-AD98-DB50FF4D34CC}" presName="nodeFollowingNodes" presStyleLbl="node1" presStyleIdx="3" presStyleCnt="10" custScaleX="104696" custRadScaleRad="102204" custRadScaleInc="-134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BC3D37-3C7B-4CCA-A88C-8546ADA0AF54}" type="pres">
      <dgm:prSet presAssocID="{3EEE2062-67EE-41B6-BF58-C1BD9878D487}" presName="nodeFollowingNodes" presStyleLbl="node1" presStyleIdx="4" presStyleCnt="10" custScaleX="104696" custRadScaleRad="102848" custRadScaleInc="-214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7C1FC3-D913-438C-AB26-932826AF77F3}" type="pres">
      <dgm:prSet presAssocID="{3BE69D2A-8FF1-4568-9829-A7D895595E55}" presName="nodeFollowingNodes" presStyleLbl="node1" presStyleIdx="5" presStyleCnt="10" custScaleX="104696" custRadScaleRad="102550" custRadScaleInc="149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EED8F0-BFC5-4663-ACF7-0905DC1C88A2}" type="pres">
      <dgm:prSet presAssocID="{6C982E10-3942-4E03-AD64-7D8A67D45DC6}" presName="nodeFollowingNodes" presStyleLbl="node1" presStyleIdx="6" presStyleCnt="10" custScaleX="104696" custRadScaleRad="106483" custRadScaleInc="430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C10BCB-6CE6-4119-9066-4DA340C30994}" type="pres">
      <dgm:prSet presAssocID="{BABBF619-8EF6-4B4D-9D1C-5A6104141D4A}" presName="nodeFollowingNodes" presStyleLbl="node1" presStyleIdx="7" presStyleCnt="10" custScaleX="104696" custRadScaleRad="108304" custRadScaleInc="20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9D8A89-6AFD-47F7-9821-01BF5143F9AC}" type="pres">
      <dgm:prSet presAssocID="{F162CCD0-DEAD-43A7-AD94-00041404A016}" presName="nodeFollowingNodes" presStyleLbl="node1" presStyleIdx="8" presStyleCnt="10" custScaleX="104696" custRadScaleRad="106931" custRadScaleInc="-77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2F32CA-7CA3-47ED-B61B-7C3EA4633261}" type="pres">
      <dgm:prSet presAssocID="{A411BCDC-8404-4DAE-A540-454D9A06886A}" presName="nodeFollowingNodes" presStyleLbl="node1" presStyleIdx="9" presStyleCnt="10" custScaleX="114561" custRadScaleRad="106621" custRadScaleInc="-24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D98334-1120-4D16-B57A-F9BC606F8894}" type="presOf" srcId="{3BE69D2A-8FF1-4568-9829-A7D895595E55}" destId="{767C1FC3-D913-438C-AB26-932826AF77F3}" srcOrd="0" destOrd="0" presId="urn:microsoft.com/office/officeart/2005/8/layout/cycle3"/>
    <dgm:cxn modelId="{FDD5DE9F-0E9C-477C-B339-3BC7B41F1AED}" type="presOf" srcId="{9E67DF1B-667F-4601-BC25-6314D88B8ED0}" destId="{3B548B4F-AD33-4A12-86EE-4AA7E1C57EEE}" srcOrd="0" destOrd="0" presId="urn:microsoft.com/office/officeart/2005/8/layout/cycle3"/>
    <dgm:cxn modelId="{9F50E221-6890-47D1-A5A1-51F515B3587C}" srcId="{9E67DF1B-667F-4601-BC25-6314D88B8ED0}" destId="{A411BCDC-8404-4DAE-A540-454D9A06886A}" srcOrd="9" destOrd="0" parTransId="{FDBC2E4F-ADC3-431F-A61F-FAB55BB90EBB}" sibTransId="{32C22669-B822-4B09-8EFC-61F4E2F7DC5E}"/>
    <dgm:cxn modelId="{D4942063-01A7-493A-AD6F-D10224EAE882}" type="presOf" srcId="{F2021AFD-57EB-47A9-A7DE-9A6F752EA121}" destId="{EE235DD2-FCF1-4613-B819-CF14C674DAF7}" srcOrd="0" destOrd="0" presId="urn:microsoft.com/office/officeart/2005/8/layout/cycle3"/>
    <dgm:cxn modelId="{F12821FA-0CA1-4163-B960-9D6B9EBBEBC8}" srcId="{9E67DF1B-667F-4601-BC25-6314D88B8ED0}" destId="{03C00390-571D-46EC-B9BD-178344D98A4A}" srcOrd="0" destOrd="0" parTransId="{233BEFC9-732F-49CE-917F-F510C8403623}" sibTransId="{475EA28F-4A1A-403A-A9D3-8BBB125DD53A}"/>
    <dgm:cxn modelId="{0D806EFB-6C41-4728-8905-43A159EA6529}" type="presOf" srcId="{822EBB04-F49A-4DA4-AD98-DB50FF4D34CC}" destId="{071400FE-1067-40B0-8BC9-7744F2E7E242}" srcOrd="0" destOrd="0" presId="urn:microsoft.com/office/officeart/2005/8/layout/cycle3"/>
    <dgm:cxn modelId="{B06F50E6-C7A0-4729-B1C2-EAB417EA7BEE}" type="presOf" srcId="{A411BCDC-8404-4DAE-A540-454D9A06886A}" destId="{C12F32CA-7CA3-47ED-B61B-7C3EA4633261}" srcOrd="0" destOrd="0" presId="urn:microsoft.com/office/officeart/2005/8/layout/cycle3"/>
    <dgm:cxn modelId="{B4A8FD52-4811-49AD-9DD7-BDE46F0D5EC0}" srcId="{9E67DF1B-667F-4601-BC25-6314D88B8ED0}" destId="{A9827DBB-DC67-4535-8534-72607F074716}" srcOrd="1" destOrd="0" parTransId="{0EA6EBB2-329A-45DF-8C05-1DC90A47736B}" sibTransId="{F89B9CD0-E525-4987-A013-10CC8E1E7AAD}"/>
    <dgm:cxn modelId="{AB3E2B11-9E16-41E7-9788-263E0D4B9E9B}" srcId="{9E67DF1B-667F-4601-BC25-6314D88B8ED0}" destId="{3EEE2062-67EE-41B6-BF58-C1BD9878D487}" srcOrd="4" destOrd="0" parTransId="{F3577716-311F-4162-A110-B8CDE4859A26}" sibTransId="{E761E177-8167-4DFE-A996-47EB56133BBA}"/>
    <dgm:cxn modelId="{871CACFF-F426-46AE-A4B5-B678D14B37DC}" type="presOf" srcId="{475EA28F-4A1A-403A-A9D3-8BBB125DD53A}" destId="{81A9D7AA-F96B-4722-A660-95BEF0743A3F}" srcOrd="0" destOrd="0" presId="urn:microsoft.com/office/officeart/2005/8/layout/cycle3"/>
    <dgm:cxn modelId="{EFF576F2-DFA4-473F-88F8-65055290BB13}" type="presOf" srcId="{A9827DBB-DC67-4535-8534-72607F074716}" destId="{7E3CC259-8666-4D27-B987-827966A48D66}" srcOrd="0" destOrd="0" presId="urn:microsoft.com/office/officeart/2005/8/layout/cycle3"/>
    <dgm:cxn modelId="{F39DAF34-BCE4-4B60-A1BC-2FD36CB1D94D}" srcId="{9E67DF1B-667F-4601-BC25-6314D88B8ED0}" destId="{6C982E10-3942-4E03-AD64-7D8A67D45DC6}" srcOrd="6" destOrd="0" parTransId="{8229421C-BD89-4406-BC50-F050D68FCD9D}" sibTransId="{30CAA335-1874-4B34-B0BD-DC26099D5AAB}"/>
    <dgm:cxn modelId="{9D762FA8-9F86-4566-988F-6DEBF2B80BCF}" type="presOf" srcId="{3EEE2062-67EE-41B6-BF58-C1BD9878D487}" destId="{0ABC3D37-3C7B-4CCA-A88C-8546ADA0AF54}" srcOrd="0" destOrd="0" presId="urn:microsoft.com/office/officeart/2005/8/layout/cycle3"/>
    <dgm:cxn modelId="{3C7F3CCB-01AB-4D1E-988E-5160441C1568}" srcId="{9E67DF1B-667F-4601-BC25-6314D88B8ED0}" destId="{3BE69D2A-8FF1-4568-9829-A7D895595E55}" srcOrd="5" destOrd="0" parTransId="{6854869B-37B8-4B04-8988-5FEECD3109BD}" sibTransId="{D886FBFE-F646-42F5-9931-9605CA191CF3}"/>
    <dgm:cxn modelId="{4761CE3B-AD0D-4984-891F-2068458E230F}" type="presOf" srcId="{BABBF619-8EF6-4B4D-9D1C-5A6104141D4A}" destId="{77C10BCB-6CE6-4119-9066-4DA340C30994}" srcOrd="0" destOrd="0" presId="urn:microsoft.com/office/officeart/2005/8/layout/cycle3"/>
    <dgm:cxn modelId="{10517AA2-0FA5-4AFE-A5F6-499371C5FBB0}" srcId="{9E67DF1B-667F-4601-BC25-6314D88B8ED0}" destId="{F2021AFD-57EB-47A9-A7DE-9A6F752EA121}" srcOrd="2" destOrd="0" parTransId="{33CF31FC-DB65-4953-851A-BE0B62325687}" sibTransId="{BCAEEF2A-9C27-4192-ACCC-0F3FFF1A147A}"/>
    <dgm:cxn modelId="{9B30B266-19EE-44E1-80DB-DF8109359EF1}" type="presOf" srcId="{F162CCD0-DEAD-43A7-AD94-00041404A016}" destId="{9F9D8A89-6AFD-47F7-9821-01BF5143F9AC}" srcOrd="0" destOrd="0" presId="urn:microsoft.com/office/officeart/2005/8/layout/cycle3"/>
    <dgm:cxn modelId="{5F4EAC5C-7C98-4022-A1C2-E9EC829C2A4F}" type="presOf" srcId="{03C00390-571D-46EC-B9BD-178344D98A4A}" destId="{00F22FAC-3BBC-4884-BAC5-FCA19C26F0B4}" srcOrd="0" destOrd="0" presId="urn:microsoft.com/office/officeart/2005/8/layout/cycle3"/>
    <dgm:cxn modelId="{6279FD99-8387-40C3-9DE6-3D581287E40B}" type="presOf" srcId="{6C982E10-3942-4E03-AD64-7D8A67D45DC6}" destId="{EDEED8F0-BFC5-4663-ACF7-0905DC1C88A2}" srcOrd="0" destOrd="0" presId="urn:microsoft.com/office/officeart/2005/8/layout/cycle3"/>
    <dgm:cxn modelId="{2B827864-36D9-4D7B-8EF6-3F91A0CDA2FB}" srcId="{9E67DF1B-667F-4601-BC25-6314D88B8ED0}" destId="{BABBF619-8EF6-4B4D-9D1C-5A6104141D4A}" srcOrd="7" destOrd="0" parTransId="{9EBB0F5A-5386-4542-84CD-8509C536A3E5}" sibTransId="{525838A1-F035-4A1E-8448-F275FF9B6FC6}"/>
    <dgm:cxn modelId="{579B4B07-99C6-43A8-8F27-63E500C868AF}" srcId="{9E67DF1B-667F-4601-BC25-6314D88B8ED0}" destId="{822EBB04-F49A-4DA4-AD98-DB50FF4D34CC}" srcOrd="3" destOrd="0" parTransId="{D8C9B125-5227-4B40-BDD4-8384056D3D0E}" sibTransId="{08ABB674-11BC-47C8-8919-DA26673D9201}"/>
    <dgm:cxn modelId="{DBB409E6-B9E3-4477-956E-492E71E661C8}" srcId="{9E67DF1B-667F-4601-BC25-6314D88B8ED0}" destId="{F162CCD0-DEAD-43A7-AD94-00041404A016}" srcOrd="8" destOrd="0" parTransId="{7B747A9D-30AD-4463-BFCE-3E90CA63F1E9}" sibTransId="{3A0A4850-1EE3-4E13-ADC2-952B1FC965D9}"/>
    <dgm:cxn modelId="{034B5E94-BD58-41E8-8509-B92CA4707B91}" type="presParOf" srcId="{3B548B4F-AD33-4A12-86EE-4AA7E1C57EEE}" destId="{1F326BDD-FAB4-4452-A744-25B9CDAD56C8}" srcOrd="0" destOrd="0" presId="urn:microsoft.com/office/officeart/2005/8/layout/cycle3"/>
    <dgm:cxn modelId="{8339BEE6-E14D-451C-BE5C-5D4067E34BB6}" type="presParOf" srcId="{1F326BDD-FAB4-4452-A744-25B9CDAD56C8}" destId="{00F22FAC-3BBC-4884-BAC5-FCA19C26F0B4}" srcOrd="0" destOrd="0" presId="urn:microsoft.com/office/officeart/2005/8/layout/cycle3"/>
    <dgm:cxn modelId="{7535BC89-3348-418E-8C44-B24CEA94B9C3}" type="presParOf" srcId="{1F326BDD-FAB4-4452-A744-25B9CDAD56C8}" destId="{81A9D7AA-F96B-4722-A660-95BEF0743A3F}" srcOrd="1" destOrd="0" presId="urn:microsoft.com/office/officeart/2005/8/layout/cycle3"/>
    <dgm:cxn modelId="{C0D45037-DC46-445F-93BE-6D161A0CCF02}" type="presParOf" srcId="{1F326BDD-FAB4-4452-A744-25B9CDAD56C8}" destId="{7E3CC259-8666-4D27-B987-827966A48D66}" srcOrd="2" destOrd="0" presId="urn:microsoft.com/office/officeart/2005/8/layout/cycle3"/>
    <dgm:cxn modelId="{A6B8312A-D7EF-4A7F-BE4B-339C86C51C45}" type="presParOf" srcId="{1F326BDD-FAB4-4452-A744-25B9CDAD56C8}" destId="{EE235DD2-FCF1-4613-B819-CF14C674DAF7}" srcOrd="3" destOrd="0" presId="urn:microsoft.com/office/officeart/2005/8/layout/cycle3"/>
    <dgm:cxn modelId="{274E1267-726A-4BEB-8178-5ECC5AE81F3F}" type="presParOf" srcId="{1F326BDD-FAB4-4452-A744-25B9CDAD56C8}" destId="{071400FE-1067-40B0-8BC9-7744F2E7E242}" srcOrd="4" destOrd="0" presId="urn:microsoft.com/office/officeart/2005/8/layout/cycle3"/>
    <dgm:cxn modelId="{885A01C4-2D9E-40ED-B05B-056AD5BEB2CE}" type="presParOf" srcId="{1F326BDD-FAB4-4452-A744-25B9CDAD56C8}" destId="{0ABC3D37-3C7B-4CCA-A88C-8546ADA0AF54}" srcOrd="5" destOrd="0" presId="urn:microsoft.com/office/officeart/2005/8/layout/cycle3"/>
    <dgm:cxn modelId="{6640F171-2617-4127-9791-D66C7A0B9822}" type="presParOf" srcId="{1F326BDD-FAB4-4452-A744-25B9CDAD56C8}" destId="{767C1FC3-D913-438C-AB26-932826AF77F3}" srcOrd="6" destOrd="0" presId="urn:microsoft.com/office/officeart/2005/8/layout/cycle3"/>
    <dgm:cxn modelId="{635F15A9-7B96-4027-97E6-7897688343AD}" type="presParOf" srcId="{1F326BDD-FAB4-4452-A744-25B9CDAD56C8}" destId="{EDEED8F0-BFC5-4663-ACF7-0905DC1C88A2}" srcOrd="7" destOrd="0" presId="urn:microsoft.com/office/officeart/2005/8/layout/cycle3"/>
    <dgm:cxn modelId="{41B07CBF-193D-4971-A594-E28000A78740}" type="presParOf" srcId="{1F326BDD-FAB4-4452-A744-25B9CDAD56C8}" destId="{77C10BCB-6CE6-4119-9066-4DA340C30994}" srcOrd="8" destOrd="0" presId="urn:microsoft.com/office/officeart/2005/8/layout/cycle3"/>
    <dgm:cxn modelId="{8FD61B66-F8A4-44FF-9559-FFFDD3D4B6F0}" type="presParOf" srcId="{1F326BDD-FAB4-4452-A744-25B9CDAD56C8}" destId="{9F9D8A89-6AFD-47F7-9821-01BF5143F9AC}" srcOrd="9" destOrd="0" presId="urn:microsoft.com/office/officeart/2005/8/layout/cycle3"/>
    <dgm:cxn modelId="{3F9CB178-5A53-4F4B-969A-E8DDB213EF68}" type="presParOf" srcId="{1F326BDD-FAB4-4452-A744-25B9CDAD56C8}" destId="{C12F32CA-7CA3-47ED-B61B-7C3EA4633261}" srcOrd="1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9D7AA-F96B-4722-A660-95BEF0743A3F}">
      <dsp:nvSpPr>
        <dsp:cNvPr id="0" name=""/>
        <dsp:cNvSpPr/>
      </dsp:nvSpPr>
      <dsp:spPr>
        <a:xfrm>
          <a:off x="801710" y="-64147"/>
          <a:ext cx="4242510" cy="4242510"/>
        </a:xfrm>
        <a:prstGeom prst="circularArrow">
          <a:avLst>
            <a:gd name="adj1" fmla="val 5544"/>
            <a:gd name="adj2" fmla="val 330680"/>
            <a:gd name="adj3" fmla="val 14847164"/>
            <a:gd name="adj4" fmla="val 16762681"/>
            <a:gd name="adj5" fmla="val 5757"/>
          </a:avLst>
        </a:prstGeom>
        <a:solidFill>
          <a:srgbClr val="0F6F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22FAC-3BBC-4884-BAC5-FCA19C26F0B4}">
      <dsp:nvSpPr>
        <dsp:cNvPr id="0" name=""/>
        <dsp:cNvSpPr/>
      </dsp:nvSpPr>
      <dsp:spPr>
        <a:xfrm>
          <a:off x="2411712" y="2197"/>
          <a:ext cx="1022507" cy="488321"/>
        </a:xfrm>
        <a:prstGeom prst="roundRect">
          <a:avLst/>
        </a:prstGeom>
        <a:solidFill>
          <a:srgbClr val="0F6FC6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Common Vision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35550" y="26035"/>
        <a:ext cx="974831" cy="440645"/>
      </dsp:txXfrm>
    </dsp:sp>
    <dsp:sp modelId="{7E3CC259-8666-4D27-B987-827966A48D66}">
      <dsp:nvSpPr>
        <dsp:cNvPr id="0" name=""/>
        <dsp:cNvSpPr/>
      </dsp:nvSpPr>
      <dsp:spPr>
        <a:xfrm>
          <a:off x="3714162" y="474913"/>
          <a:ext cx="1022507" cy="488321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Strategic R&amp;I Agenda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38000" y="498751"/>
        <a:ext cx="974831" cy="440645"/>
      </dsp:txXfrm>
    </dsp:sp>
    <dsp:sp modelId="{EE235DD2-FCF1-4613-B819-CF14C674DAF7}">
      <dsp:nvSpPr>
        <dsp:cNvPr id="0" name=""/>
        <dsp:cNvSpPr/>
      </dsp:nvSpPr>
      <dsp:spPr>
        <a:xfrm>
          <a:off x="4144876" y="1348042"/>
          <a:ext cx="1061826" cy="488321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Funding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Calls, TAP…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168714" y="1371880"/>
        <a:ext cx="1014150" cy="440645"/>
      </dsp:txXfrm>
    </dsp:sp>
    <dsp:sp modelId="{071400FE-1067-40B0-8BC9-7744F2E7E242}">
      <dsp:nvSpPr>
        <dsp:cNvPr id="0" name=""/>
        <dsp:cNvSpPr/>
      </dsp:nvSpPr>
      <dsp:spPr>
        <a:xfrm>
          <a:off x="4208880" y="2246297"/>
          <a:ext cx="1022507" cy="488321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Impact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32718" y="2270135"/>
        <a:ext cx="974831" cy="440645"/>
      </dsp:txXfrm>
    </dsp:sp>
    <dsp:sp modelId="{0ABC3D37-3C7B-4CCA-A88C-8546ADA0AF54}">
      <dsp:nvSpPr>
        <dsp:cNvPr id="0" name=""/>
        <dsp:cNvSpPr/>
      </dsp:nvSpPr>
      <dsp:spPr>
        <a:xfrm>
          <a:off x="3681366" y="3171581"/>
          <a:ext cx="1022507" cy="488321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Knowledge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Transfer and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Dissemination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05204" y="3195419"/>
        <a:ext cx="974831" cy="440645"/>
      </dsp:txXfrm>
    </dsp:sp>
    <dsp:sp modelId="{767C1FC3-D913-438C-AB26-932826AF77F3}">
      <dsp:nvSpPr>
        <dsp:cNvPr id="0" name=""/>
        <dsp:cNvSpPr/>
      </dsp:nvSpPr>
      <dsp:spPr>
        <a:xfrm>
          <a:off x="2253504" y="3622741"/>
          <a:ext cx="1022507" cy="488321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Data,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Observatories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&amp; Infrastructures</a:t>
          </a:r>
          <a:endParaRPr lang="fr-FR" sz="9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77342" y="3646579"/>
        <a:ext cx="974831" cy="440645"/>
      </dsp:txXfrm>
    </dsp:sp>
    <dsp:sp modelId="{EDEED8F0-BFC5-4663-ACF7-0905DC1C88A2}">
      <dsp:nvSpPr>
        <dsp:cNvPr id="0" name=""/>
        <dsp:cNvSpPr/>
      </dsp:nvSpPr>
      <dsp:spPr>
        <a:xfrm>
          <a:off x="933786" y="3047084"/>
          <a:ext cx="1022507" cy="488321"/>
        </a:xfrm>
        <a:prstGeom prst="roundRect">
          <a:avLst/>
        </a:prstGeom>
        <a:solidFill>
          <a:srgbClr val="21B2C9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Capacity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Building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57624" y="3070922"/>
        <a:ext cx="974831" cy="440645"/>
      </dsp:txXfrm>
    </dsp:sp>
    <dsp:sp modelId="{77C10BCB-6CE6-4119-9066-4DA340C30994}">
      <dsp:nvSpPr>
        <dsp:cNvPr id="0" name=""/>
        <dsp:cNvSpPr/>
      </dsp:nvSpPr>
      <dsp:spPr>
        <a:xfrm>
          <a:off x="489955" y="2193631"/>
          <a:ext cx="1022507" cy="488321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Stakeholders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Involvement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&amp; Engagement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13793" y="2217469"/>
        <a:ext cx="974831" cy="440645"/>
      </dsp:txXfrm>
    </dsp:sp>
    <dsp:sp modelId="{9F9D8A89-6AFD-47F7-9821-01BF5143F9AC}">
      <dsp:nvSpPr>
        <dsp:cNvPr id="0" name=""/>
        <dsp:cNvSpPr/>
      </dsp:nvSpPr>
      <dsp:spPr>
        <a:xfrm>
          <a:off x="547274" y="1295211"/>
          <a:ext cx="1022507" cy="488321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International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Cooperation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71112" y="1319049"/>
        <a:ext cx="974831" cy="440645"/>
      </dsp:txXfrm>
    </dsp:sp>
    <dsp:sp modelId="{C12F32CA-7CA3-47ED-B61B-7C3EA4633261}">
      <dsp:nvSpPr>
        <dsp:cNvPr id="0" name=""/>
        <dsp:cNvSpPr/>
      </dsp:nvSpPr>
      <dsp:spPr>
        <a:xfrm>
          <a:off x="1024004" y="423377"/>
          <a:ext cx="1118853" cy="488321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Mapping &amp;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Foresight</a:t>
          </a:r>
          <a:r>
            <a:rPr lang="fr-FR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Activities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7842" y="447215"/>
        <a:ext cx="1071177" cy="44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0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8F5469B5-2C77-4944-B240-50EEADAFA011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722AF84D-3F7F-43EB-B88A-6517F95149A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49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727" y="1476000"/>
            <a:ext cx="6520220" cy="46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1" cap="all" baseline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dirty="0" smtClean="0"/>
              <a:t>Modifier le style des sous-titres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19727" y="0"/>
            <a:ext cx="6520220" cy="13511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34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519727" y="4752000"/>
            <a:ext cx="3774923" cy="7118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AEE7"/>
                </a:solidFill>
                <a:latin typeface="+mj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01756" y="3168000"/>
            <a:ext cx="2438191" cy="2321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519727" y="8407017"/>
            <a:ext cx="3774923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519728" y="2880000"/>
            <a:ext cx="3774922" cy="1745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sz="11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600"/>
              </a:spcBef>
              <a:buNone/>
            </a:pPr>
            <a:r>
              <a:rPr lang="fr-FR" dirty="0" smtClean="0"/>
              <a:t>Modifier les styles du texte du masque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01756" y="5651999"/>
            <a:ext cx="2438192" cy="32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9727" y="5651999"/>
            <a:ext cx="3761143" cy="25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19726" y="8587017"/>
            <a:ext cx="3774924" cy="10435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just">
              <a:spcBef>
                <a:spcPts val="600"/>
              </a:spcBef>
              <a:buNone/>
              <a:defRPr sz="1000" b="1">
                <a:solidFill>
                  <a:srgbClr val="66AEE7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4601756" y="2880000"/>
            <a:ext cx="2438191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520712" y="2052000"/>
            <a:ext cx="6519235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>
                <a:solidFill>
                  <a:srgbClr val="002060"/>
                </a:solidFill>
                <a:latin typeface="+mj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00800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9"/>
          </p:nvPr>
        </p:nvSpPr>
        <p:spPr>
          <a:xfrm>
            <a:off x="6319947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1"/>
          </p:nvPr>
        </p:nvSpPr>
        <p:spPr>
          <a:xfrm>
            <a:off x="5460851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2"/>
          </p:nvPr>
        </p:nvSpPr>
        <p:spPr>
          <a:xfrm>
            <a:off x="2085619" y="10202400"/>
            <a:ext cx="1800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600"/>
              </a:spcBef>
              <a:buNone/>
              <a:defRPr sz="8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829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519727" y="1512000"/>
            <a:ext cx="3774923" cy="7118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AEE7"/>
                </a:solidFill>
                <a:latin typeface="+mj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01756" y="1800000"/>
            <a:ext cx="2438191" cy="2321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519727" y="8407017"/>
            <a:ext cx="3774923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01756" y="4284000"/>
            <a:ext cx="2438192" cy="4552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9727" y="2412000"/>
            <a:ext cx="3761143" cy="56416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19726" y="8587017"/>
            <a:ext cx="3774924" cy="10435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just">
              <a:spcBef>
                <a:spcPts val="600"/>
              </a:spcBef>
              <a:buNone/>
              <a:defRPr sz="1000" b="1">
                <a:solidFill>
                  <a:srgbClr val="66AEE7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4601756" y="1512000"/>
            <a:ext cx="2438191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06078" y="2268000"/>
            <a:ext cx="378857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00800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9"/>
          </p:nvPr>
        </p:nvSpPr>
        <p:spPr>
          <a:xfrm>
            <a:off x="6319947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1"/>
          </p:nvPr>
        </p:nvSpPr>
        <p:spPr>
          <a:xfrm>
            <a:off x="5460851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2"/>
          </p:nvPr>
        </p:nvSpPr>
        <p:spPr>
          <a:xfrm>
            <a:off x="2085619" y="10202400"/>
            <a:ext cx="1800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600"/>
              </a:spcBef>
              <a:buNone/>
              <a:defRPr sz="8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581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K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519727" y="1512000"/>
            <a:ext cx="2424543" cy="7118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400" b="1" cap="all" baseline="0">
                <a:solidFill>
                  <a:srgbClr val="66AEE7"/>
                </a:solidFill>
                <a:latin typeface="+mj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endParaRPr lang="fr-FR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3259948" y="1800000"/>
            <a:ext cx="3780000" cy="2321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3265024" y="5194586"/>
            <a:ext cx="3774923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4"/>
          </p:nvPr>
        </p:nvSpPr>
        <p:spPr>
          <a:xfrm>
            <a:off x="506078" y="8233642"/>
            <a:ext cx="6533870" cy="603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9727" y="2412000"/>
            <a:ext cx="2424543" cy="56416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65023" y="5374586"/>
            <a:ext cx="3774924" cy="10435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just">
              <a:spcBef>
                <a:spcPts val="600"/>
              </a:spcBef>
              <a:buNone/>
              <a:defRPr sz="1000" b="1">
                <a:solidFill>
                  <a:srgbClr val="66AEE7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3259947" y="1512000"/>
            <a:ext cx="3780000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2"/>
          </p:nvPr>
        </p:nvSpPr>
        <p:spPr>
          <a:xfrm>
            <a:off x="2085619" y="10202400"/>
            <a:ext cx="1800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600"/>
              </a:spcBef>
              <a:buNone/>
              <a:defRPr sz="8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39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os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727" y="1476000"/>
            <a:ext cx="6520220" cy="46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baseline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dirty="0" smtClean="0"/>
              <a:t>Modifier le style des sous-titres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19727" y="0"/>
            <a:ext cx="6520220" cy="13511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34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9726" y="4752000"/>
            <a:ext cx="3774923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AEE7"/>
                </a:solidFill>
                <a:latin typeface="+mj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Project Description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01756" y="3168000"/>
            <a:ext cx="2438191" cy="2321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519726" y="8407017"/>
            <a:ext cx="3774923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519726" y="2880000"/>
            <a:ext cx="3774922" cy="1745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sz="11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600"/>
              </a:spcBef>
              <a:buNone/>
            </a:pPr>
            <a:r>
              <a:rPr lang="fr-FR" dirty="0" smtClean="0"/>
              <a:t>Modifier les styles du texte du masque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01756" y="5652000"/>
            <a:ext cx="2438192" cy="32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9726" y="5238646"/>
            <a:ext cx="3761143" cy="3005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19726" y="8587017"/>
            <a:ext cx="3774924" cy="10435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just">
              <a:spcBef>
                <a:spcPts val="600"/>
              </a:spcBef>
              <a:buNone/>
              <a:defRPr sz="1000" b="1">
                <a:solidFill>
                  <a:srgbClr val="66AEE7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4601756" y="2880000"/>
            <a:ext cx="2438191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8"/>
          </p:nvPr>
        </p:nvSpPr>
        <p:spPr>
          <a:xfrm>
            <a:off x="4600800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9"/>
          </p:nvPr>
        </p:nvSpPr>
        <p:spPr>
          <a:xfrm>
            <a:off x="6319947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520712" y="2052000"/>
            <a:ext cx="6519235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>
                <a:solidFill>
                  <a:srgbClr val="002060"/>
                </a:solidFill>
                <a:latin typeface="+mj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19726" y="5136525"/>
            <a:ext cx="378857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half" idx="21"/>
          </p:nvPr>
        </p:nvSpPr>
        <p:spPr>
          <a:xfrm>
            <a:off x="5460851" y="918645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2"/>
          </p:nvPr>
        </p:nvSpPr>
        <p:spPr>
          <a:xfrm>
            <a:off x="2085619" y="10202400"/>
            <a:ext cx="1800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600"/>
              </a:spcBef>
              <a:buNone/>
              <a:defRPr sz="8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000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os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77848" y="1512000"/>
            <a:ext cx="3774923" cy="36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AEE7"/>
                </a:solidFill>
                <a:latin typeface="+mj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 noProof="0" dirty="0" smtClean="0"/>
              <a:t>Project Partners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19726" y="1800000"/>
            <a:ext cx="2438191" cy="2321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264068" y="5909466"/>
            <a:ext cx="3774923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 noProof="0" dirty="0" smtClean="0"/>
              <a:t>PROJECT DETAILS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4"/>
          </p:nvPr>
        </p:nvSpPr>
        <p:spPr>
          <a:xfrm>
            <a:off x="506078" y="4484025"/>
            <a:ext cx="6533870" cy="997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77848" y="2084450"/>
            <a:ext cx="3761143" cy="185975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64067" y="6089466"/>
            <a:ext cx="3774924" cy="205586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just">
              <a:spcBef>
                <a:spcPts val="600"/>
              </a:spcBef>
              <a:buNone/>
              <a:defRPr sz="1100" b="1">
                <a:solidFill>
                  <a:srgbClr val="66AEE7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519726" y="1512000"/>
            <a:ext cx="2438191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/>
          </p:nvPr>
        </p:nvSpPr>
        <p:spPr>
          <a:xfrm>
            <a:off x="2085619" y="10202400"/>
            <a:ext cx="1800000" cy="14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600"/>
              </a:spcBef>
              <a:buNone/>
              <a:defRPr sz="8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</p:nvPr>
        </p:nvSpPr>
        <p:spPr>
          <a:xfrm>
            <a:off x="519725" y="6252153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4"/>
          </p:nvPr>
        </p:nvSpPr>
        <p:spPr>
          <a:xfrm>
            <a:off x="2238872" y="6252153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5"/>
          </p:nvPr>
        </p:nvSpPr>
        <p:spPr>
          <a:xfrm>
            <a:off x="1379776" y="6252153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6"/>
          </p:nvPr>
        </p:nvSpPr>
        <p:spPr>
          <a:xfrm>
            <a:off x="519725" y="734510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7"/>
          </p:nvPr>
        </p:nvSpPr>
        <p:spPr>
          <a:xfrm>
            <a:off x="2238872" y="734510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8"/>
          </p:nvPr>
        </p:nvSpPr>
        <p:spPr>
          <a:xfrm>
            <a:off x="1379776" y="7345105"/>
            <a:ext cx="7200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00206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9"/>
          </p:nvPr>
        </p:nvSpPr>
        <p:spPr>
          <a:xfrm>
            <a:off x="519726" y="8728852"/>
            <a:ext cx="6519265" cy="997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rgbClr val="002060"/>
                </a:solidFill>
              </a:defRPr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30"/>
          </p:nvPr>
        </p:nvSpPr>
        <p:spPr>
          <a:xfrm>
            <a:off x="519725" y="5911151"/>
            <a:ext cx="2438191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latin typeface="+mn-lt"/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0" b="5829"/>
          <a:stretch/>
        </p:blipFill>
        <p:spPr>
          <a:xfrm flipH="1">
            <a:off x="-1" y="-14289"/>
            <a:ext cx="7559675" cy="13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-1"/>
            <a:ext cx="6520220" cy="135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sz="34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070001"/>
            <a:ext cx="6520220" cy="7560057"/>
          </a:xfrm>
          <a:prstGeom prst="rect">
            <a:avLst/>
          </a:prstGeom>
        </p:spPr>
        <p:txBody>
          <a:bodyPr/>
          <a:lstStyle>
            <a:lvl1pPr marL="188984" indent="-188984">
              <a:buFont typeface="Arial" panose="020B0604020202020204" pitchFamily="34" charset="0"/>
              <a:buChar char="►"/>
              <a:defRPr>
                <a:solidFill>
                  <a:srgbClr val="002060"/>
                </a:solidFill>
              </a:defRPr>
            </a:lvl1pPr>
            <a:lvl2pPr marL="566951" indent="-188984">
              <a:buFont typeface="Arial" panose="020B0604020202020204" pitchFamily="34" charset="0"/>
              <a:buChar char="►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944918" indent="-188984">
              <a:buFont typeface="Arial" panose="020B0604020202020204" pitchFamily="34" charset="0"/>
              <a:buChar char="►"/>
              <a:defRPr>
                <a:solidFill>
                  <a:srgbClr val="002060"/>
                </a:solidFill>
              </a:defRPr>
            </a:lvl3pPr>
            <a:lvl4pPr marL="1322885" indent="-188984">
              <a:buFont typeface="Arial" panose="020B0604020202020204" pitchFamily="34" charset="0"/>
              <a:buChar char="►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700853" indent="-188984">
              <a:buFont typeface="Arial" panose="020B0604020202020204" pitchFamily="34" charset="0"/>
              <a:buChar char="►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519727" y="1476000"/>
            <a:ext cx="6520220" cy="46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1" cap="all" baseline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dirty="0" smtClean="0"/>
              <a:t>Modifier le style des sous-titres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7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584000" y="10201648"/>
            <a:ext cx="5455697" cy="14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 smtClean="0">
                <a:solidFill>
                  <a:schemeClr val="bg1"/>
                </a:solidFill>
              </a:rPr>
              <a:t>www.waterjpi.eu</a:t>
            </a:r>
            <a:r>
              <a:rPr lang="en-GB" sz="800" dirty="0" smtClean="0">
                <a:solidFill>
                  <a:schemeClr val="bg1"/>
                </a:solidFill>
              </a:rPr>
              <a:t>             @WaterJPI </a:t>
            </a:r>
            <a:r>
              <a:rPr lang="en-GB" sz="800" baseline="0" dirty="0" smtClean="0">
                <a:solidFill>
                  <a:schemeClr val="bg1"/>
                </a:solidFill>
              </a:rPr>
              <a:t> </a:t>
            </a:r>
            <a:r>
              <a:rPr lang="en-GB" sz="800" dirty="0" smtClean="0">
                <a:solidFill>
                  <a:schemeClr val="bg1"/>
                </a:solidFill>
              </a:rPr>
              <a:t>          groups/8455262 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59" y="10172761"/>
            <a:ext cx="211727" cy="2117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30" y="10220724"/>
            <a:ext cx="108000" cy="10800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5310079" y="10217801"/>
            <a:ext cx="0" cy="10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6041953" y="10217801"/>
            <a:ext cx="0" cy="10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0" b="5829"/>
          <a:stretch/>
        </p:blipFill>
        <p:spPr>
          <a:xfrm>
            <a:off x="-1" y="-14289"/>
            <a:ext cx="7559675" cy="13654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2" y="9894249"/>
            <a:ext cx="105708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701" r:id="rId3"/>
    <p:sldLayoutId id="2147483699" r:id="rId4"/>
    <p:sldLayoutId id="2147483700" r:id="rId5"/>
    <p:sldLayoutId id="2147483674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KEY achievements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727" y="164053"/>
            <a:ext cx="6520220" cy="1185933"/>
          </a:xfrm>
        </p:spPr>
        <p:txBody>
          <a:bodyPr>
            <a:normAutofit/>
          </a:bodyPr>
          <a:lstStyle/>
          <a:p>
            <a:r>
              <a:rPr lang="en-GB" sz="4000" cap="none" dirty="0" smtClean="0"/>
              <a:t>Water JPI</a:t>
            </a:r>
            <a:endParaRPr lang="en-GB" sz="4000" cap="non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0"/>
          </p:nvPr>
        </p:nvSpPr>
        <p:spPr>
          <a:xfrm>
            <a:off x="519727" y="4400603"/>
            <a:ext cx="3774923" cy="477076"/>
          </a:xfrm>
        </p:spPr>
        <p:txBody>
          <a:bodyPr>
            <a:normAutofit/>
          </a:bodyPr>
          <a:lstStyle/>
          <a:p>
            <a:r>
              <a:rPr lang="en-GB" dirty="0"/>
              <a:t>Major global achievements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1"/>
          </p:nvPr>
        </p:nvSpPr>
        <p:spPr>
          <a:xfrm>
            <a:off x="519727" y="8769070"/>
            <a:ext cx="3774923" cy="180000"/>
          </a:xfrm>
        </p:spPr>
        <p:txBody>
          <a:bodyPr>
            <a:noAutofit/>
          </a:bodyPr>
          <a:lstStyle/>
          <a:p>
            <a:r>
              <a:rPr lang="en-GB" sz="1100" dirty="0" err="1" smtClean="0"/>
              <a:t>CONTAct</a:t>
            </a:r>
            <a:r>
              <a:rPr lang="en-GB" sz="1100" dirty="0" smtClean="0"/>
              <a:t> INFORMATION</a:t>
            </a:r>
            <a:endParaRPr lang="en-GB" sz="11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3"/>
          </p:nvPr>
        </p:nvSpPr>
        <p:spPr>
          <a:xfrm>
            <a:off x="519727" y="2645989"/>
            <a:ext cx="3774922" cy="1655685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The Water JPI, launched in December </a:t>
            </a:r>
            <a:r>
              <a:rPr lang="en-US" dirty="0" smtClean="0"/>
              <a:t>2011, </a:t>
            </a:r>
            <a:r>
              <a:rPr lang="en-US" dirty="0"/>
              <a:t>as a </a:t>
            </a:r>
            <a:r>
              <a:rPr lang="en-US" dirty="0" smtClean="0"/>
              <a:t>ground challenge‐oriented </a:t>
            </a:r>
            <a:r>
              <a:rPr lang="en-US" dirty="0"/>
              <a:t>research cooperation network, is deeply committed to provide innovative solutions to the Water Challenges faced by the entire world. 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Water </a:t>
            </a:r>
            <a:r>
              <a:rPr lang="en-US" dirty="0"/>
              <a:t>is at the heart of all aspects of sustainable development (agriculture, food production and security, ecosystem sustainability and biodiversity, and urban area </a:t>
            </a:r>
            <a:r>
              <a:rPr lang="en-US" dirty="0" smtClean="0"/>
              <a:t>development) or central to </a:t>
            </a:r>
            <a:r>
              <a:rPr lang="en-US" dirty="0"/>
              <a:t>several thematic </a:t>
            </a:r>
            <a:r>
              <a:rPr lang="en-US" dirty="0" smtClean="0"/>
              <a:t>areas (e.g. climate change adaptation or mitigation measures).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4"/>
          </p:nvPr>
        </p:nvSpPr>
        <p:spPr>
          <a:xfrm>
            <a:off x="4601755" y="2979696"/>
            <a:ext cx="2438192" cy="3762466"/>
          </a:xfrm>
        </p:spPr>
        <p:txBody>
          <a:bodyPr>
            <a:no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 smtClean="0"/>
              <a:t>Aligning </a:t>
            </a:r>
            <a:r>
              <a:rPr lang="en-US" sz="1050" dirty="0"/>
              <a:t>national policy priorities, strategies, policies, competences and </a:t>
            </a:r>
            <a:r>
              <a:rPr lang="en-US" sz="1050" dirty="0" err="1"/>
              <a:t>programmes</a:t>
            </a:r>
            <a:r>
              <a:rPr lang="en-US" sz="1050" dirty="0"/>
              <a:t> to build critical mass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Driving scientific excellence through mission oriented joint actions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Building trust and encouraging new forms of collaboration and partnership between local, regional, national and European policymakers, research funding agencies, research performing </a:t>
            </a:r>
            <a:r>
              <a:rPr lang="en-GB" sz="1050" dirty="0" smtClean="0"/>
              <a:t>organisations</a:t>
            </a:r>
            <a:r>
              <a:rPr lang="en-US" sz="1050" dirty="0" smtClean="0"/>
              <a:t>, </a:t>
            </a:r>
            <a:r>
              <a:rPr lang="en-US" sz="1050" dirty="0"/>
              <a:t>international initiatives and other stakeholders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Benefiting from institutional alignment and partnering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Providing effective links between research and knowledge on one hand, and global policy </a:t>
            </a:r>
            <a:r>
              <a:rPr lang="en-US" sz="1050" dirty="0" smtClean="0"/>
              <a:t>on </a:t>
            </a:r>
            <a:r>
              <a:rPr lang="en-US" sz="1050" dirty="0"/>
              <a:t>the </a:t>
            </a:r>
            <a:r>
              <a:rPr lang="en-US" sz="1050" dirty="0" smtClean="0"/>
              <a:t>other</a:t>
            </a:r>
            <a:r>
              <a:rPr lang="en-US" sz="1050" dirty="0"/>
              <a:t>, such as UN Sustainable Development Goals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Extending links to various challenge related international initiatives for learning from other countries’ </a:t>
            </a:r>
            <a:r>
              <a:rPr lang="en-US" sz="1050" dirty="0" smtClean="0"/>
              <a:t>experiences</a:t>
            </a:r>
            <a:endParaRPr lang="en-US" sz="105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15"/>
          </p:nvPr>
        </p:nvSpPr>
        <p:spPr>
          <a:xfrm>
            <a:off x="519727" y="4948311"/>
            <a:ext cx="3774922" cy="3679200"/>
          </a:xfrm>
        </p:spPr>
        <p:txBody>
          <a:bodyPr>
            <a:noAutofit/>
          </a:bodyPr>
          <a:lstStyle/>
          <a:p>
            <a:r>
              <a:rPr lang="en-US" sz="1050" dirty="0" smtClean="0"/>
              <a:t>The </a:t>
            </a:r>
            <a:r>
              <a:rPr lang="en-US" sz="1050" b="1" dirty="0" smtClean="0"/>
              <a:t>Water JPI membership </a:t>
            </a:r>
            <a:r>
              <a:rPr lang="en-US" sz="1050" dirty="0" smtClean="0"/>
              <a:t>resulting </a:t>
            </a:r>
            <a:r>
              <a:rPr lang="en-US" sz="1050" dirty="0"/>
              <a:t>in a </a:t>
            </a:r>
            <a:r>
              <a:rPr lang="en-US" sz="1050" dirty="0" smtClean="0"/>
              <a:t>expanding partnership </a:t>
            </a:r>
            <a:r>
              <a:rPr lang="en-US" sz="1050" dirty="0"/>
              <a:t>that accounts for 88 per cent of all European public RDI annual expenditure on water </a:t>
            </a:r>
            <a:r>
              <a:rPr lang="en-US" sz="1050" dirty="0" smtClean="0"/>
              <a:t>issues.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22 </a:t>
            </a:r>
            <a:r>
              <a:rPr lang="en-US" sz="1050" dirty="0" smtClean="0"/>
              <a:t>member countries </a:t>
            </a:r>
            <a:r>
              <a:rPr lang="en-US" sz="1050" dirty="0"/>
              <a:t>from Europe and beyond </a:t>
            </a:r>
            <a:r>
              <a:rPr lang="en-US" sz="1050" dirty="0" smtClean="0"/>
              <a:t>– including Israel</a:t>
            </a:r>
            <a:r>
              <a:rPr lang="en-US" sz="1050" dirty="0"/>
              <a:t>, Norway, </a:t>
            </a:r>
            <a:r>
              <a:rPr lang="en-US" sz="1050" dirty="0" smtClean="0"/>
              <a:t>Republic of Moldova</a:t>
            </a:r>
            <a:r>
              <a:rPr lang="en-US" sz="1050" dirty="0"/>
              <a:t>, </a:t>
            </a:r>
            <a:r>
              <a:rPr lang="en-US" sz="1050" dirty="0" smtClean="0"/>
              <a:t>South Africa and Turkey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 smtClean="0"/>
              <a:t>3 observer countries – Belgium, Greece and Hungary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 smtClean="0"/>
              <a:t>5 partner countries associated in joint actions – Brazil, Canada, Egypt, Taiwan and Tunisia</a:t>
            </a:r>
          </a:p>
          <a:p>
            <a:r>
              <a:rPr lang="en-US" sz="1050" dirty="0" smtClean="0"/>
              <a:t>JPI activities developed around a </a:t>
            </a:r>
            <a:r>
              <a:rPr lang="en-US" sz="1050" b="1" dirty="0"/>
              <a:t>C</a:t>
            </a:r>
            <a:r>
              <a:rPr lang="en-US" sz="1050" b="1" dirty="0" smtClean="0"/>
              <a:t>ommon Vision </a:t>
            </a:r>
            <a:r>
              <a:rPr lang="en-US" sz="1050" dirty="0" smtClean="0"/>
              <a:t>document and a </a:t>
            </a:r>
            <a:r>
              <a:rPr lang="en-US" sz="1050" b="1" dirty="0" smtClean="0"/>
              <a:t>Strategic Research and Innovation Agenda </a:t>
            </a:r>
            <a:r>
              <a:rPr lang="en-US" sz="1050" dirty="0" smtClean="0"/>
              <a:t>(SRIA) shared with multiple stakeholders at national, European and International levels.</a:t>
            </a:r>
          </a:p>
          <a:p>
            <a:r>
              <a:rPr lang="en-US" sz="1050" dirty="0" smtClean="0"/>
              <a:t>High </a:t>
            </a:r>
            <a:r>
              <a:rPr lang="en-US" sz="1050" dirty="0"/>
              <a:t>level of partner involvement in</a:t>
            </a:r>
            <a:r>
              <a:rPr lang="en-US" sz="1050" b="1" dirty="0"/>
              <a:t> implementing </a:t>
            </a:r>
            <a:r>
              <a:rPr lang="en-US" sz="1050" b="1" dirty="0" smtClean="0"/>
              <a:t>joint activities</a:t>
            </a:r>
            <a:r>
              <a:rPr lang="en-US" sz="1050" dirty="0" smtClean="0"/>
              <a:t>: </a:t>
            </a:r>
            <a:r>
              <a:rPr lang="en-US" sz="1050" dirty="0"/>
              <a:t>transnational </a:t>
            </a:r>
            <a:r>
              <a:rPr lang="en-US" sz="1050" dirty="0" smtClean="0"/>
              <a:t>joint calls, </a:t>
            </a:r>
            <a:r>
              <a:rPr lang="en-US" sz="1050" dirty="0"/>
              <a:t>knowledge management, synthesis and </a:t>
            </a:r>
            <a:r>
              <a:rPr lang="en-US" sz="1050" dirty="0" smtClean="0"/>
              <a:t>transfer. While </a:t>
            </a:r>
            <a:r>
              <a:rPr lang="en-US" sz="1050" dirty="0"/>
              <a:t>two calls are under process, three </a:t>
            </a:r>
            <a:r>
              <a:rPr lang="en-US" sz="1050" dirty="0" smtClean="0"/>
              <a:t>calls were </a:t>
            </a:r>
            <a:r>
              <a:rPr lang="en-GB" sz="1050" dirty="0" smtClean="0"/>
              <a:t>finalised</a:t>
            </a:r>
            <a:r>
              <a:rPr lang="en-US" sz="1050" dirty="0" smtClean="0"/>
              <a:t>: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 smtClean="0"/>
              <a:t>Emerging water contaminants in 2013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Waste </a:t>
            </a:r>
            <a:r>
              <a:rPr lang="en-US" sz="1050" dirty="0" smtClean="0"/>
              <a:t>water treatment </a:t>
            </a:r>
            <a:r>
              <a:rPr lang="en-US" sz="1050" dirty="0"/>
              <a:t>and </a:t>
            </a:r>
            <a:r>
              <a:rPr lang="en-US" sz="1050" dirty="0" smtClean="0"/>
              <a:t>water reuse in 2015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050" dirty="0"/>
              <a:t>Water challenges in </a:t>
            </a:r>
            <a:r>
              <a:rPr lang="en-US" sz="1050" dirty="0" smtClean="0"/>
              <a:t>agriculture</a:t>
            </a:r>
            <a:r>
              <a:rPr lang="en-US" sz="1050" dirty="0"/>
              <a:t>, </a:t>
            </a:r>
            <a:r>
              <a:rPr lang="en-US" sz="1050" dirty="0" smtClean="0"/>
              <a:t>forestry </a:t>
            </a:r>
            <a:r>
              <a:rPr lang="en-US" sz="1050" dirty="0"/>
              <a:t>and </a:t>
            </a:r>
            <a:r>
              <a:rPr lang="en-US" sz="1050" dirty="0" smtClean="0"/>
              <a:t>freshwater </a:t>
            </a:r>
            <a:r>
              <a:rPr lang="en-US" sz="1050" dirty="0"/>
              <a:t>a</a:t>
            </a:r>
            <a:r>
              <a:rPr lang="en-US" sz="1050" dirty="0" smtClean="0"/>
              <a:t>quaculture in 2016</a:t>
            </a:r>
            <a:endParaRPr lang="en-GB" sz="105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6"/>
          </p:nvPr>
        </p:nvSpPr>
        <p:spPr>
          <a:xfrm>
            <a:off x="519726" y="8949071"/>
            <a:ext cx="3774924" cy="767528"/>
          </a:xfrm>
        </p:spPr>
        <p:txBody>
          <a:bodyPr anchor="ctr"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100" dirty="0" smtClean="0"/>
              <a:t>Water JPI Secretariat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100" dirty="0" smtClean="0"/>
              <a:t>50 avenue </a:t>
            </a:r>
            <a:r>
              <a:rPr lang="en-GB" sz="1100" dirty="0" err="1" smtClean="0"/>
              <a:t>Daumesnil</a:t>
            </a:r>
            <a:r>
              <a:rPr lang="en-GB" sz="1100" dirty="0" smtClean="0"/>
              <a:t>, 75012 Paris, France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100" dirty="0" smtClean="0"/>
              <a:t>waterjpisecretariat@agencerecherche.fr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7"/>
          </p:nvPr>
        </p:nvSpPr>
        <p:spPr>
          <a:xfrm>
            <a:off x="4601755" y="7026926"/>
            <a:ext cx="2438191" cy="180000"/>
          </a:xfrm>
        </p:spPr>
        <p:txBody>
          <a:bodyPr>
            <a:noAutofit/>
          </a:bodyPr>
          <a:lstStyle/>
          <a:p>
            <a:r>
              <a:rPr lang="en-GB" sz="1100" dirty="0" smtClean="0"/>
              <a:t>Water JPI Joint Calls</a:t>
            </a:r>
            <a:endParaRPr lang="en-GB" sz="110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challenges for a changing world</a:t>
            </a:r>
            <a:endParaRPr lang="en-GB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GB" dirty="0" smtClean="0"/>
              <a:t>- September 2018 -</a:t>
            </a:r>
            <a:endParaRPr lang="en-GB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44960" y="4175222"/>
            <a:ext cx="5669756" cy="93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/>
          </a:p>
        </p:txBody>
      </p:sp>
      <p:sp>
        <p:nvSpPr>
          <p:cNvPr id="65" name="Espace réservé du texte 10"/>
          <p:cNvSpPr txBox="1">
            <a:spLocks/>
          </p:cNvSpPr>
          <p:nvPr/>
        </p:nvSpPr>
        <p:spPr>
          <a:xfrm>
            <a:off x="4601755" y="2648953"/>
            <a:ext cx="2438191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/>
              <a:t>JPI Objectives</a:t>
            </a:r>
            <a:endParaRPr lang="en-GB" sz="1100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519727" y="4811460"/>
            <a:ext cx="3600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660770" y="7479407"/>
            <a:ext cx="2320160" cy="2229748"/>
            <a:chOff x="4639375" y="3275012"/>
            <a:chExt cx="2320160" cy="2229748"/>
          </a:xfrm>
        </p:grpSpPr>
        <p:grpSp>
          <p:nvGrpSpPr>
            <p:cNvPr id="22" name="Groupe 21"/>
            <p:cNvGrpSpPr/>
            <p:nvPr/>
          </p:nvGrpSpPr>
          <p:grpSpPr>
            <a:xfrm>
              <a:off x="4639375" y="3275012"/>
              <a:ext cx="2320160" cy="2229748"/>
              <a:chOff x="4832643" y="3296608"/>
              <a:chExt cx="2320160" cy="2229748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4832643" y="3296608"/>
                <a:ext cx="1044000" cy="1044000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orme libre 26"/>
              <p:cNvSpPr/>
              <p:nvPr/>
            </p:nvSpPr>
            <p:spPr>
              <a:xfrm>
                <a:off x="6288803" y="3375502"/>
                <a:ext cx="864000" cy="864000"/>
              </a:xfrm>
              <a:custGeom>
                <a:avLst/>
                <a:gdLst>
                  <a:gd name="connsiteX0" fmla="*/ 0 w 648002"/>
                  <a:gd name="connsiteY0" fmla="*/ 324001 h 648002"/>
                  <a:gd name="connsiteX1" fmla="*/ 324001 w 648002"/>
                  <a:gd name="connsiteY1" fmla="*/ 0 h 648002"/>
                  <a:gd name="connsiteX2" fmla="*/ 648002 w 648002"/>
                  <a:gd name="connsiteY2" fmla="*/ 324001 h 648002"/>
                  <a:gd name="connsiteX3" fmla="*/ 324001 w 648002"/>
                  <a:gd name="connsiteY3" fmla="*/ 648002 h 648002"/>
                  <a:gd name="connsiteX4" fmla="*/ 0 w 648002"/>
                  <a:gd name="connsiteY4" fmla="*/ 324001 h 64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02" h="648002">
                    <a:moveTo>
                      <a:pt x="0" y="324001"/>
                    </a:moveTo>
                    <a:cubicBezTo>
                      <a:pt x="0" y="145060"/>
                      <a:pt x="145060" y="0"/>
                      <a:pt x="324001" y="0"/>
                    </a:cubicBezTo>
                    <a:cubicBezTo>
                      <a:pt x="502942" y="0"/>
                      <a:pt x="648002" y="145060"/>
                      <a:pt x="648002" y="324001"/>
                    </a:cubicBezTo>
                    <a:cubicBezTo>
                      <a:pt x="648002" y="502942"/>
                      <a:pt x="502942" y="648002"/>
                      <a:pt x="324001" y="648002"/>
                    </a:cubicBezTo>
                    <a:cubicBezTo>
                      <a:pt x="145060" y="648002"/>
                      <a:pt x="0" y="502942"/>
                      <a:pt x="0" y="324001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1570184"/>
                  <a:satOff val="-2097"/>
                  <a:lumOff val="1242"/>
                  <a:alphaOff val="0"/>
                </a:schemeClr>
              </a:fillRef>
              <a:effectRef idx="3">
                <a:schemeClr val="accent2">
                  <a:hueOff val="-1570184"/>
                  <a:satOff val="-2097"/>
                  <a:lumOff val="124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343" tIns="99343" rIns="99343" bIns="99343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41</a:t>
                </a:r>
                <a:r>
                  <a:rPr lang="en-GB" sz="10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GB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GB" sz="9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Euros million</a:t>
                </a:r>
                <a:endParaRPr lang="en-GB" sz="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orme libre 27"/>
              <p:cNvSpPr/>
              <p:nvPr/>
            </p:nvSpPr>
            <p:spPr>
              <a:xfrm>
                <a:off x="5992723" y="4396584"/>
                <a:ext cx="864000" cy="864000"/>
              </a:xfrm>
              <a:custGeom>
                <a:avLst/>
                <a:gdLst>
                  <a:gd name="connsiteX0" fmla="*/ 0 w 647998"/>
                  <a:gd name="connsiteY0" fmla="*/ 323999 h 647998"/>
                  <a:gd name="connsiteX1" fmla="*/ 323999 w 647998"/>
                  <a:gd name="connsiteY1" fmla="*/ 0 h 647998"/>
                  <a:gd name="connsiteX2" fmla="*/ 647998 w 647998"/>
                  <a:gd name="connsiteY2" fmla="*/ 323999 h 647998"/>
                  <a:gd name="connsiteX3" fmla="*/ 323999 w 647998"/>
                  <a:gd name="connsiteY3" fmla="*/ 647998 h 647998"/>
                  <a:gd name="connsiteX4" fmla="*/ 0 w 647998"/>
                  <a:gd name="connsiteY4" fmla="*/ 323999 h 64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998" h="647998">
                    <a:moveTo>
                      <a:pt x="0" y="323999"/>
                    </a:moveTo>
                    <a:cubicBezTo>
                      <a:pt x="0" y="145059"/>
                      <a:pt x="145059" y="0"/>
                      <a:pt x="323999" y="0"/>
                    </a:cubicBezTo>
                    <a:cubicBezTo>
                      <a:pt x="502939" y="0"/>
                      <a:pt x="647998" y="145059"/>
                      <a:pt x="647998" y="323999"/>
                    </a:cubicBezTo>
                    <a:cubicBezTo>
                      <a:pt x="647998" y="502939"/>
                      <a:pt x="502939" y="647998"/>
                      <a:pt x="323999" y="647998"/>
                    </a:cubicBezTo>
                    <a:cubicBezTo>
                      <a:pt x="145059" y="647998"/>
                      <a:pt x="0" y="502939"/>
                      <a:pt x="0" y="323999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3140368"/>
                  <a:satOff val="-4193"/>
                  <a:lumOff val="2484"/>
                  <a:alphaOff val="0"/>
                </a:schemeClr>
              </a:fillRef>
              <a:effectRef idx="3">
                <a:schemeClr val="accent2">
                  <a:hueOff val="-3140368"/>
                  <a:satOff val="-4193"/>
                  <a:lumOff val="248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342" tIns="99342" rIns="99342" bIns="99342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kern="1200" cap="small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44</a:t>
                </a:r>
                <a:r>
                  <a:rPr lang="en-GB" sz="1000" b="1" kern="1200" cap="small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br>
                  <a:rPr lang="en-GB" sz="1000" b="1" kern="1200" cap="small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GB" sz="900" b="1" kern="1200" cap="small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Research &amp; Innovation Projects</a:t>
                </a:r>
                <a:endParaRPr lang="en-GB" sz="900" b="1" kern="1200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orme libre 28"/>
              <p:cNvSpPr/>
              <p:nvPr/>
            </p:nvSpPr>
            <p:spPr>
              <a:xfrm>
                <a:off x="4939215" y="4662356"/>
                <a:ext cx="864000" cy="864000"/>
              </a:xfrm>
              <a:custGeom>
                <a:avLst/>
                <a:gdLst>
                  <a:gd name="connsiteX0" fmla="*/ 0 w 647998"/>
                  <a:gd name="connsiteY0" fmla="*/ 323999 h 647998"/>
                  <a:gd name="connsiteX1" fmla="*/ 323999 w 647998"/>
                  <a:gd name="connsiteY1" fmla="*/ 0 h 647998"/>
                  <a:gd name="connsiteX2" fmla="*/ 647998 w 647998"/>
                  <a:gd name="connsiteY2" fmla="*/ 323999 h 647998"/>
                  <a:gd name="connsiteX3" fmla="*/ 323999 w 647998"/>
                  <a:gd name="connsiteY3" fmla="*/ 647998 h 647998"/>
                  <a:gd name="connsiteX4" fmla="*/ 0 w 647998"/>
                  <a:gd name="connsiteY4" fmla="*/ 323999 h 64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998" h="647998">
                    <a:moveTo>
                      <a:pt x="0" y="323999"/>
                    </a:moveTo>
                    <a:cubicBezTo>
                      <a:pt x="0" y="145059"/>
                      <a:pt x="145059" y="0"/>
                      <a:pt x="323999" y="0"/>
                    </a:cubicBezTo>
                    <a:cubicBezTo>
                      <a:pt x="502939" y="0"/>
                      <a:pt x="647998" y="145059"/>
                      <a:pt x="647998" y="323999"/>
                    </a:cubicBezTo>
                    <a:cubicBezTo>
                      <a:pt x="647998" y="502939"/>
                      <a:pt x="502939" y="647998"/>
                      <a:pt x="323999" y="647998"/>
                    </a:cubicBezTo>
                    <a:cubicBezTo>
                      <a:pt x="145059" y="647998"/>
                      <a:pt x="0" y="502939"/>
                      <a:pt x="0" y="323999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-4710551"/>
                  <a:satOff val="-6290"/>
                  <a:lumOff val="3726"/>
                  <a:alphaOff val="0"/>
                </a:schemeClr>
              </a:fillRef>
              <a:effectRef idx="3">
                <a:schemeClr val="accent2">
                  <a:hueOff val="-4710551"/>
                  <a:satOff val="-6290"/>
                  <a:lumOff val="3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342" tIns="99342" rIns="99342" bIns="99342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kern="1200" cap="small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214</a:t>
                </a:r>
                <a:r>
                  <a:rPr lang="en-GB" sz="1400" b="1" kern="1200" cap="small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900" b="1" kern="1200" cap="small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Research Organisations</a:t>
                </a:r>
                <a:endParaRPr lang="en-GB" sz="900" b="1" kern="1200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57" name="Connecteur droit 56"/>
            <p:cNvCxnSpPr>
              <a:stCxn id="26" idx="5"/>
            </p:cNvCxnSpPr>
            <p:nvPr/>
          </p:nvCxnSpPr>
          <p:spPr>
            <a:xfrm>
              <a:off x="5530485" y="4166122"/>
              <a:ext cx="342398" cy="36118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26" idx="4"/>
              <a:endCxn id="29" idx="1"/>
            </p:cNvCxnSpPr>
            <p:nvPr/>
          </p:nvCxnSpPr>
          <p:spPr>
            <a:xfrm>
              <a:off x="5161375" y="4319012"/>
              <a:ext cx="16572" cy="32174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4663383" y="3405375"/>
              <a:ext cx="102912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GB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Joint Calls</a:t>
              </a:r>
              <a:endPara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Connecteur droit 17"/>
            <p:cNvCxnSpPr>
              <a:stCxn id="64" idx="3"/>
              <a:endCxn id="27" idx="0"/>
            </p:cNvCxnSpPr>
            <p:nvPr/>
          </p:nvCxnSpPr>
          <p:spPr>
            <a:xfrm>
              <a:off x="5692511" y="3743929"/>
              <a:ext cx="403024" cy="4197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texte 35"/>
          <p:cNvSpPr>
            <a:spLocks noGrp="1"/>
          </p:cNvSpPr>
          <p:nvPr>
            <p:ph type="body" idx="17"/>
          </p:nvPr>
        </p:nvSpPr>
        <p:spPr>
          <a:xfrm>
            <a:off x="2038793" y="1620288"/>
            <a:ext cx="5012144" cy="216000"/>
          </a:xfrm>
        </p:spPr>
        <p:txBody>
          <a:bodyPr/>
          <a:lstStyle/>
          <a:p>
            <a:pPr algn="ctr"/>
            <a:r>
              <a:rPr lang="en-GB" sz="1400" dirty="0" smtClean="0"/>
              <a:t>Acting on the entire research programming cycle</a:t>
            </a:r>
            <a:endParaRPr lang="en-GB" sz="1400" dirty="0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GB" smtClean="0"/>
              <a:t>- September </a:t>
            </a:r>
            <a:r>
              <a:rPr lang="en-GB" dirty="0" smtClean="0"/>
              <a:t>2018 -</a:t>
            </a:r>
            <a:endParaRPr lang="en-GB" dirty="0"/>
          </a:p>
        </p:txBody>
      </p:sp>
      <p:sp>
        <p:nvSpPr>
          <p:cNvPr id="19" name="Espace réservé du texte 70"/>
          <p:cNvSpPr>
            <a:spLocks noGrp="1"/>
          </p:cNvSpPr>
          <p:nvPr>
            <p:ph type="body" idx="10"/>
          </p:nvPr>
        </p:nvSpPr>
        <p:spPr>
          <a:xfrm>
            <a:off x="2038792" y="6448218"/>
            <a:ext cx="5012143" cy="4788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FROM NEW KNOWLEDGE TO KNOWLEDGE TRANSFER</a:t>
            </a:r>
            <a:endParaRPr lang="en-GB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2038792" y="6863157"/>
            <a:ext cx="4860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33"/>
          <p:cNvSpPr>
            <a:spLocks noGrp="1"/>
          </p:cNvSpPr>
          <p:nvPr>
            <p:ph type="body" sz="half" idx="14"/>
          </p:nvPr>
        </p:nvSpPr>
        <p:spPr>
          <a:xfrm>
            <a:off x="2038792" y="7015132"/>
            <a:ext cx="5012143" cy="2714024"/>
          </a:xfrm>
        </p:spPr>
        <p:txBody>
          <a:bodyPr>
            <a:no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 smtClean="0"/>
              <a:t>5 Joint Transnationals Calls, out of which 3 with European Commission co-funding through ERA-NETs, addressing different scientific gaps highlighted by the Water JPI Strategic Research and Innovation Agenda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 smtClean="0"/>
              <a:t>1 Thematic Annual Programming, TAP Water, on approaches for assessing and </a:t>
            </a:r>
            <a:r>
              <a:rPr lang="en-US" dirty="0" err="1"/>
              <a:t>o</a:t>
            </a:r>
            <a:r>
              <a:rPr lang="en-US" dirty="0" err="1" smtClean="0"/>
              <a:t>ptimising</a:t>
            </a:r>
            <a:r>
              <a:rPr lang="en-US" dirty="0" smtClean="0"/>
              <a:t> the value of ecosystem services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 smtClean="0"/>
              <a:t>3 Exploratory Workshops for discussing in-depth different scientific gaps with scientists, experts and stakeholders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 smtClean="0"/>
              <a:t>1 Knowledge Hub on emerging </a:t>
            </a:r>
            <a:r>
              <a:rPr lang="en-US" dirty="0"/>
              <a:t>p</a:t>
            </a:r>
            <a:r>
              <a:rPr lang="en-US" dirty="0" smtClean="0"/>
              <a:t>ollutants for reducing research fragmentation and duplication, developing connection between science and policy setting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 smtClean="0"/>
              <a:t>Exploring Action Plan with the water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s</a:t>
            </a:r>
            <a:r>
              <a:rPr lang="en-US" dirty="0" smtClean="0"/>
              <a:t>ectors for increasing impact of new RDI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 smtClean="0"/>
              <a:t>2 International Conferences organized in the past two years, with an average of 220 participants from different stakeholders communities (scientists, policy-makers, water utilities, …)</a:t>
            </a:r>
            <a:endParaRPr lang="en-US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603298607"/>
              </p:ext>
            </p:extLst>
          </p:nvPr>
        </p:nvGraphicFramePr>
        <p:xfrm>
          <a:off x="1646374" y="2072332"/>
          <a:ext cx="5865592" cy="411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4"/>
          <p:cNvSpPr txBox="1"/>
          <p:nvPr/>
        </p:nvSpPr>
        <p:spPr>
          <a:xfrm>
            <a:off x="3371703" y="3622245"/>
            <a:ext cx="2414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Water JPI Activities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224096" y="1348079"/>
            <a:ext cx="1691750" cy="8478618"/>
            <a:chOff x="303606" y="1348079"/>
            <a:chExt cx="1691750" cy="8478618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5" t="31586" r="34289" b="52688"/>
            <a:stretch/>
          </p:blipFill>
          <p:spPr>
            <a:xfrm>
              <a:off x="774194" y="5034243"/>
              <a:ext cx="750574" cy="75600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5" t="66263" r="34289" b="18145"/>
            <a:stretch/>
          </p:blipFill>
          <p:spPr>
            <a:xfrm>
              <a:off x="770999" y="7965281"/>
              <a:ext cx="756964" cy="755917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3" t="49992" r="34397" b="33659"/>
            <a:stretch/>
          </p:blipFill>
          <p:spPr>
            <a:xfrm>
              <a:off x="771481" y="6486789"/>
              <a:ext cx="756000" cy="769501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5" t="15323" r="34289" b="69220"/>
            <a:stretch/>
          </p:blipFill>
          <p:spPr>
            <a:xfrm>
              <a:off x="757911" y="3548751"/>
              <a:ext cx="783141" cy="775315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34" r="34270" b="85020"/>
            <a:stretch/>
          </p:blipFill>
          <p:spPr>
            <a:xfrm>
              <a:off x="719108" y="1888079"/>
              <a:ext cx="860747" cy="758048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03606" y="2629268"/>
              <a:ext cx="1691750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1E61A8"/>
                  </a:solidFill>
                </a:rPr>
                <a:t>Improving ecosystem sustainability and human well-being</a:t>
              </a:r>
              <a:endParaRPr lang="en-GB" sz="1200" dirty="0">
                <a:solidFill>
                  <a:srgbClr val="1E61A8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65787" y="4300981"/>
              <a:ext cx="136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1E61A8"/>
                  </a:solidFill>
                </a:rPr>
                <a:t>Safe water systems for citizens</a:t>
              </a:r>
              <a:endParaRPr lang="en-GB" sz="1200" dirty="0">
                <a:solidFill>
                  <a:srgbClr val="1E61A8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65787" y="7225126"/>
              <a:ext cx="136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1E61A8"/>
                  </a:solidFill>
                </a:rPr>
                <a:t>Closing the water cycle gap</a:t>
              </a:r>
              <a:endParaRPr lang="en-GB" sz="1200" dirty="0">
                <a:solidFill>
                  <a:srgbClr val="1E61A8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65787" y="5763273"/>
              <a:ext cx="136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1E61A8"/>
                  </a:solidFill>
                </a:rPr>
                <a:t>A water-wise bio-based economy</a:t>
              </a:r>
              <a:endParaRPr lang="en-GB" sz="1200" dirty="0">
                <a:solidFill>
                  <a:srgbClr val="1E61A8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65787" y="8704998"/>
              <a:ext cx="136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1E61A8"/>
                  </a:solidFill>
                </a:rPr>
                <a:t>Competitiveness in the water industry</a:t>
              </a:r>
              <a:endParaRPr lang="en-GB" sz="1200" dirty="0">
                <a:solidFill>
                  <a:srgbClr val="1E61A8"/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 flipH="1" flipV="1">
              <a:off x="1149481" y="1348079"/>
              <a:ext cx="1" cy="540000"/>
            </a:xfrm>
            <a:prstGeom prst="line">
              <a:avLst/>
            </a:prstGeom>
            <a:ln w="19050">
              <a:solidFill>
                <a:srgbClr val="216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 flipV="1">
              <a:off x="1149481" y="3275026"/>
              <a:ext cx="1" cy="288000"/>
            </a:xfrm>
            <a:prstGeom prst="line">
              <a:avLst/>
            </a:prstGeom>
            <a:ln w="19050">
              <a:solidFill>
                <a:srgbClr val="216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1149481" y="4765440"/>
              <a:ext cx="1" cy="288000"/>
            </a:xfrm>
            <a:prstGeom prst="line">
              <a:avLst/>
            </a:prstGeom>
            <a:ln w="19050">
              <a:solidFill>
                <a:srgbClr val="216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 flipV="1">
              <a:off x="1149481" y="6231753"/>
              <a:ext cx="1" cy="288000"/>
            </a:xfrm>
            <a:prstGeom prst="line">
              <a:avLst/>
            </a:prstGeom>
            <a:ln w="19050">
              <a:solidFill>
                <a:srgbClr val="216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 flipV="1">
              <a:off x="1149481" y="7695869"/>
              <a:ext cx="1" cy="288000"/>
            </a:xfrm>
            <a:prstGeom prst="line">
              <a:avLst/>
            </a:prstGeom>
            <a:ln w="19050">
              <a:solidFill>
                <a:srgbClr val="216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 flipV="1">
              <a:off x="1149481" y="9178697"/>
              <a:ext cx="1" cy="648000"/>
            </a:xfrm>
            <a:prstGeom prst="line">
              <a:avLst/>
            </a:prstGeom>
            <a:ln w="19050">
              <a:solidFill>
                <a:srgbClr val="216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sheet_blue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593</Words>
  <Application>Microsoft Office PowerPoint</Application>
  <PresentationFormat>Personnalisé</PresentationFormat>
  <Paragraphs>58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Factsheet_blue</vt:lpstr>
      <vt:lpstr>Water JPI</vt:lpstr>
      <vt:lpstr>Présentation PowerPoint</vt:lpstr>
    </vt:vector>
  </TitlesOfParts>
  <Company>ANR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Water JPI Secretariat</dc:creator>
  <cp:lastModifiedBy>Water JPI Secretariat</cp:lastModifiedBy>
  <cp:revision>166</cp:revision>
  <cp:lastPrinted>2018-09-05T09:57:59Z</cp:lastPrinted>
  <dcterms:created xsi:type="dcterms:W3CDTF">2018-08-03T13:49:37Z</dcterms:created>
  <dcterms:modified xsi:type="dcterms:W3CDTF">2018-09-05T13:54:42Z</dcterms:modified>
</cp:coreProperties>
</file>